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16"/>
  </p:handoutMasterIdLst>
  <p:sldIdLst>
    <p:sldId id="263" r:id="rId2"/>
    <p:sldId id="478" r:id="rId3"/>
    <p:sldId id="479" r:id="rId4"/>
    <p:sldId id="315" r:id="rId5"/>
    <p:sldId id="480" r:id="rId6"/>
    <p:sldId id="483" r:id="rId7"/>
    <p:sldId id="481" r:id="rId8"/>
    <p:sldId id="484" r:id="rId9"/>
    <p:sldId id="486" r:id="rId10"/>
    <p:sldId id="485" r:id="rId11"/>
    <p:sldId id="489" r:id="rId12"/>
    <p:sldId id="488" r:id="rId13"/>
    <p:sldId id="491" r:id="rId14"/>
    <p:sldId id="490" r:id="rId15"/>
    <p:sldId id="495" r:id="rId16"/>
    <p:sldId id="492" r:id="rId17"/>
    <p:sldId id="498" r:id="rId18"/>
    <p:sldId id="499" r:id="rId19"/>
    <p:sldId id="501" r:id="rId20"/>
    <p:sldId id="328" r:id="rId21"/>
    <p:sldId id="502" r:id="rId22"/>
    <p:sldId id="505" r:id="rId23"/>
    <p:sldId id="300" r:id="rId24"/>
    <p:sldId id="299" r:id="rId25"/>
    <p:sldId id="310" r:id="rId26"/>
    <p:sldId id="508" r:id="rId27"/>
    <p:sldId id="509" r:id="rId28"/>
    <p:sldId id="472" r:id="rId29"/>
    <p:sldId id="473" r:id="rId30"/>
    <p:sldId id="474" r:id="rId31"/>
    <p:sldId id="510" r:id="rId32"/>
    <p:sldId id="506" r:id="rId33"/>
    <p:sldId id="511" r:id="rId34"/>
    <p:sldId id="513" r:id="rId35"/>
    <p:sldId id="514" r:id="rId36"/>
    <p:sldId id="515" r:id="rId37"/>
    <p:sldId id="518" r:id="rId38"/>
    <p:sldId id="519" r:id="rId39"/>
    <p:sldId id="525" r:id="rId40"/>
    <p:sldId id="526" r:id="rId41"/>
    <p:sldId id="527" r:id="rId42"/>
    <p:sldId id="529" r:id="rId43"/>
    <p:sldId id="531" r:id="rId44"/>
    <p:sldId id="369" r:id="rId45"/>
    <p:sldId id="532" r:id="rId46"/>
    <p:sldId id="533" r:id="rId47"/>
    <p:sldId id="535" r:id="rId48"/>
    <p:sldId id="537" r:id="rId49"/>
    <p:sldId id="538" r:id="rId50"/>
    <p:sldId id="539" r:id="rId51"/>
    <p:sldId id="540" r:id="rId52"/>
    <p:sldId id="541" r:id="rId53"/>
    <p:sldId id="542" r:id="rId54"/>
    <p:sldId id="543" r:id="rId55"/>
    <p:sldId id="544" r:id="rId56"/>
    <p:sldId id="545" r:id="rId57"/>
    <p:sldId id="546" r:id="rId58"/>
    <p:sldId id="548" r:id="rId59"/>
    <p:sldId id="549" r:id="rId60"/>
    <p:sldId id="550" r:id="rId61"/>
    <p:sldId id="551" r:id="rId62"/>
    <p:sldId id="552" r:id="rId63"/>
    <p:sldId id="553" r:id="rId64"/>
    <p:sldId id="554" r:id="rId65"/>
    <p:sldId id="555" r:id="rId66"/>
    <p:sldId id="397" r:id="rId67"/>
    <p:sldId id="402" r:id="rId68"/>
    <p:sldId id="403" r:id="rId69"/>
    <p:sldId id="407" r:id="rId70"/>
    <p:sldId id="556" r:id="rId71"/>
    <p:sldId id="523" r:id="rId72"/>
    <p:sldId id="524" r:id="rId73"/>
    <p:sldId id="557" r:id="rId74"/>
    <p:sldId id="558" r:id="rId75"/>
    <p:sldId id="414" r:id="rId76"/>
    <p:sldId id="411" r:id="rId77"/>
    <p:sldId id="415" r:id="rId78"/>
    <p:sldId id="559" r:id="rId79"/>
    <p:sldId id="560" r:id="rId80"/>
    <p:sldId id="417" r:id="rId81"/>
    <p:sldId id="561" r:id="rId82"/>
    <p:sldId id="586" r:id="rId83"/>
    <p:sldId id="589" r:id="rId84"/>
    <p:sldId id="562" r:id="rId85"/>
    <p:sldId id="563" r:id="rId86"/>
    <p:sldId id="564" r:id="rId87"/>
    <p:sldId id="566" r:id="rId88"/>
    <p:sldId id="565" r:id="rId89"/>
    <p:sldId id="567" r:id="rId90"/>
    <p:sldId id="347" r:id="rId91"/>
    <p:sldId id="441" r:id="rId92"/>
    <p:sldId id="568" r:id="rId93"/>
    <p:sldId id="569" r:id="rId94"/>
    <p:sldId id="570" r:id="rId95"/>
    <p:sldId id="432" r:id="rId96"/>
    <p:sldId id="571" r:id="rId97"/>
    <p:sldId id="434" r:id="rId98"/>
    <p:sldId id="572" r:id="rId99"/>
    <p:sldId id="573" r:id="rId100"/>
    <p:sldId id="446" r:id="rId101"/>
    <p:sldId id="448" r:id="rId102"/>
    <p:sldId id="574" r:id="rId103"/>
    <p:sldId id="576" r:id="rId104"/>
    <p:sldId id="577" r:id="rId105"/>
    <p:sldId id="455" r:id="rId106"/>
    <p:sldId id="449" r:id="rId107"/>
    <p:sldId id="454" r:id="rId108"/>
    <p:sldId id="452" r:id="rId109"/>
    <p:sldId id="579" r:id="rId110"/>
    <p:sldId id="580" r:id="rId111"/>
    <p:sldId id="581" r:id="rId112"/>
    <p:sldId id="466" r:id="rId113"/>
    <p:sldId id="469" r:id="rId114"/>
    <p:sldId id="268" r:id="rId1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BEF"/>
    <a:srgbClr val="669C41"/>
    <a:srgbClr val="2E6751"/>
    <a:srgbClr val="18191B"/>
    <a:srgbClr val="6FC55D"/>
    <a:srgbClr val="548C07"/>
    <a:srgbClr val="FFFFFF"/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92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63739F4-A4EA-DF30-4E29-4535048DCE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9C42EEF-F3DE-4817-6FFC-F870905A983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7FCF4F-4393-49B2-85E8-BD7272088A5C}" type="datetimeFigureOut">
              <a:rPr lang="pt-BR" smtClean="0"/>
              <a:t>20/02/2025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2F16C77-5008-E600-DB55-D856BB93CA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62ED5E2-ACD5-8C27-407C-07BA3F826E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E41BF-FEFD-444E-8272-93025BD16A0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779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m 61" descr="Texto&#10;&#10;Descrição gerada automaticamente com confiança baixa">
            <a:extLst>
              <a:ext uri="{FF2B5EF4-FFF2-40B4-BE49-F238E27FC236}">
                <a16:creationId xmlns:a16="http://schemas.microsoft.com/office/drawing/2014/main" id="{5C1D4FDB-2748-3D37-244D-A116C08EB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1" name="Espaço Reservado para Texto 70">
            <a:extLst>
              <a:ext uri="{FF2B5EF4-FFF2-40B4-BE49-F238E27FC236}">
                <a16:creationId xmlns:a16="http://schemas.microsoft.com/office/drawing/2014/main" id="{ADB08C47-E3E8-4786-93DB-23683C6E64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8175" y="3676650"/>
            <a:ext cx="4705350" cy="2724150"/>
          </a:xfrm>
        </p:spPr>
        <p:txBody>
          <a:bodyPr anchor="ctr">
            <a:no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Poppins SemiBold" panose="00000700000000000000" pitchFamily="2" charset="0"/>
                <a:cs typeface="Poppins SemiBold" panose="00000700000000000000" pitchFamily="2" charset="0"/>
              </a:defRPr>
            </a:lvl1pPr>
            <a:lvl2pPr>
              <a:defRPr sz="3000"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3000"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3000"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3000"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r>
              <a:rPr lang="pt-BR" dirty="0" err="1"/>
              <a:t>Title</a:t>
            </a:r>
            <a:endParaRPr lang="pt-BR" dirty="0"/>
          </a:p>
        </p:txBody>
      </p:sp>
      <p:sp>
        <p:nvSpPr>
          <p:cNvPr id="73" name="Espaço Reservado para Texto 70">
            <a:extLst>
              <a:ext uri="{FF2B5EF4-FFF2-40B4-BE49-F238E27FC236}">
                <a16:creationId xmlns:a16="http://schemas.microsoft.com/office/drawing/2014/main" id="{57BE0FBE-0D98-1B22-8B6E-66D8EDB241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19875" y="4314824"/>
            <a:ext cx="4705350" cy="208597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bg1"/>
                </a:solidFill>
                <a:latin typeface="Poppins Medium" panose="00000600000000000000" pitchFamily="2" charset="0"/>
                <a:cs typeface="Poppins Medium" panose="00000600000000000000" pitchFamily="2" charset="0"/>
              </a:defRPr>
            </a:lvl1pPr>
            <a:lvl2pPr>
              <a:defRPr sz="3000">
                <a:latin typeface="Poppins SemiBold" panose="00000700000000000000" pitchFamily="2" charset="0"/>
                <a:cs typeface="Poppins SemiBold" panose="00000700000000000000" pitchFamily="2" charset="0"/>
              </a:defRPr>
            </a:lvl2pPr>
            <a:lvl3pPr>
              <a:defRPr sz="3000">
                <a:latin typeface="Poppins SemiBold" panose="00000700000000000000" pitchFamily="2" charset="0"/>
                <a:cs typeface="Poppins SemiBold" panose="00000700000000000000" pitchFamily="2" charset="0"/>
              </a:defRPr>
            </a:lvl3pPr>
            <a:lvl4pPr>
              <a:defRPr sz="3000">
                <a:latin typeface="Poppins SemiBold" panose="00000700000000000000" pitchFamily="2" charset="0"/>
                <a:cs typeface="Poppins SemiBold" panose="00000700000000000000" pitchFamily="2" charset="0"/>
              </a:defRPr>
            </a:lvl4pPr>
            <a:lvl5pPr>
              <a:defRPr sz="3000">
                <a:latin typeface="Poppins SemiBold" panose="00000700000000000000" pitchFamily="2" charset="0"/>
                <a:cs typeface="Poppins SemiBold" panose="00000700000000000000" pitchFamily="2" charset="0"/>
              </a:defRPr>
            </a:lvl5pPr>
          </a:lstStyle>
          <a:p>
            <a:pPr lvl="0"/>
            <a:r>
              <a:rPr lang="pt-BR" sz="2400" dirty="0" err="1"/>
              <a:t>Panelists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6357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A01AB686-6389-F76C-2CFF-BEFE3F2C84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34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adrão do plano de fundo&#10;&#10;Descrição gerada automaticamente">
            <a:extLst>
              <a:ext uri="{FF2B5EF4-FFF2-40B4-BE49-F238E27FC236}">
                <a16:creationId xmlns:a16="http://schemas.microsoft.com/office/drawing/2014/main" id="{45EE05C7-077D-6848-BD8F-57B681DA07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356" y="859708"/>
            <a:ext cx="3143250" cy="470535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CAA3194-52FE-52FD-5CAE-1E4C5845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0750"/>
          </a:xfrm>
        </p:spPr>
        <p:txBody>
          <a:bodyPr>
            <a:normAutofit/>
          </a:bodyPr>
          <a:lstStyle>
            <a:lvl1pPr>
              <a:defRPr sz="4000" b="1">
                <a:solidFill>
                  <a:srgbClr val="669C4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19A02CF-A5B1-7443-54C3-E1074CBD3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127978F-D09A-6632-5A97-2340956B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CA26-B9F5-4B23-A59A-71C2CA60DB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58933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F999B97-D693-4756-5B2B-8121B56FA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4CA26-B9F5-4B23-A59A-71C2CA60DB39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3" name="Imagem 2" descr="Padrão do plano de fundo&#10;&#10;Descrição gerada automaticamente">
            <a:extLst>
              <a:ext uri="{FF2B5EF4-FFF2-40B4-BE49-F238E27FC236}">
                <a16:creationId xmlns:a16="http://schemas.microsoft.com/office/drawing/2014/main" id="{0A1ABF7B-8070-6DAD-472C-659C152FA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356" y="859708"/>
            <a:ext cx="3143250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15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9119217-7E5C-F98F-3FB4-244AC9466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474726D-E1DB-6EFA-24F3-747F92CEA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C08DB1-3EA8-DD13-C04D-45144069D0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01EDF6-F0A3-4D92-9ADF-66C50E6E9602}" type="datetimeFigureOut">
              <a:rPr lang="pt-BR" smtClean="0"/>
              <a:t>20/02/2025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F0EBBF-6FE4-BBBB-A78F-FB117E5567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1F917C-E4CF-994B-D299-09B4D82B2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FA4CA26-B9F5-4B23-A59A-71C2CA60DB3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30393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oogle.com/maps/d/viewer?mid=14NaxdmT4M-EnGPX5BNxCeM3vryamXvI&amp;ll=-15.827926110323265%2C-47.95957400000001&amp;z=11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oogle.com/maps/d/viewer?mid=14NaxdmT4M-EnGPX5BNxCeM3vryamXvI&amp;ll=-15.827926110323265%2C-47.95957400000001&amp;z=11" TargetMode="Externa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2.tc.df.gov.br/consultas-e-servicos/consultas/" TargetMode="Externa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elosousa-utexas/CIGAR2025" TargetMode="External"/><Relationship Id="rId2" Type="http://schemas.openxmlformats.org/officeDocument/2006/relationships/hyperlink" Target="mailto:marcelomsousa@tc.df.gov.br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mailto:diogo.coelho@tc.df.gov.br" TargetMode="Externa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CBDDAC4-6E47-92CF-9A42-E6D4FD6BBA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6694" y="3539490"/>
            <a:ext cx="6280785" cy="2724150"/>
          </a:xfrm>
        </p:spPr>
        <p:txBody>
          <a:bodyPr/>
          <a:lstStyle/>
          <a:p>
            <a:r>
              <a:rPr lang="pt-BR" sz="3200" noProof="0" dirty="0"/>
              <a:t>Uso de dados georreferenciados para aprimorar verificações de terrenos em auditorias financeiras do governo do DF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533646D-91CB-894A-BD7E-4CA7EFB9E6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t-BR" noProof="0"/>
              <a:t>Painel 4</a:t>
            </a:r>
            <a:endParaRPr lang="pt-BR" noProof="0" dirty="0"/>
          </a:p>
          <a:p>
            <a:r>
              <a:rPr lang="pt-BR" noProof="0" dirty="0"/>
              <a:t>Marcelo Magalhães</a:t>
            </a:r>
          </a:p>
          <a:p>
            <a:r>
              <a:rPr lang="pt-BR" noProof="0" dirty="0"/>
              <a:t>Diogo Coelho</a:t>
            </a:r>
          </a:p>
          <a:p>
            <a:r>
              <a:rPr lang="pt-BR" noProof="0" dirty="0"/>
              <a:t>TCDF</a:t>
            </a:r>
          </a:p>
        </p:txBody>
      </p:sp>
    </p:spTree>
    <p:extLst>
      <p:ext uri="{BB962C8B-B14F-4D97-AF65-F5344CB8AC3E}">
        <p14:creationId xmlns:p14="http://schemas.microsoft.com/office/powerpoint/2010/main" val="3437309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BA9383-304A-65EF-1A4B-778386D17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DEB19B-5539-8AAE-3546-AECF06E81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Science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5413F8-498C-CDCE-7933-5A2B97C2D2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Exemplo 1: investigar o lançamento de uma moeda (mecanismo)</a:t>
            </a:r>
          </a:p>
          <a:p>
            <a:pPr marL="594360" lvl="3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Analista avalia: 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Existe diferença peso entre moedas?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Moeda enviesada é mais leve?</a:t>
            </a:r>
          </a:p>
          <a:p>
            <a:pPr marL="822960" lvl="4" indent="0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685800" lvl="3" indent="0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0" indent="0" algn="just">
              <a:lnSpc>
                <a:spcPct val="100000"/>
              </a:lnSpc>
              <a:spcAft>
                <a:spcPts val="1200"/>
              </a:spcAft>
              <a:buNone/>
            </a:pPr>
            <a:endParaRPr lang="pt-BR" sz="24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ADB780B-0A35-92F2-5B23-0AE0F462CDAA}"/>
              </a:ext>
            </a:extLst>
          </p:cNvPr>
          <p:cNvSpPr txBox="1"/>
          <p:nvPr/>
        </p:nvSpPr>
        <p:spPr>
          <a:xfrm>
            <a:off x="838200" y="6169709"/>
            <a:ext cx="552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noProof="0" dirty="0">
                <a:sym typeface="Wingdings" panose="05000000000000000000" pitchFamily="2" charset="2"/>
              </a:rPr>
              <a:t>Referência: Prof. Roger Peng/MSDS - UT Austin</a:t>
            </a:r>
          </a:p>
          <a:p>
            <a:endParaRPr lang="pt-BR" noProof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13B1A5-37D0-E140-44A8-1AC81A659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580" y="2391427"/>
            <a:ext cx="4229100" cy="384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5459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86CD11-E2BC-405D-FF01-AEAD24959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6F500F54-BEAA-2C5B-D69B-ADFEA5F93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8919" y="2005754"/>
            <a:ext cx="2587753" cy="386460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38C5EA2-65DF-8477-08CC-219E6F19C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Resultados</a:t>
            </a:r>
            <a:br>
              <a:rPr lang="pt-BR" noProof="0" dirty="0"/>
            </a:br>
            <a:endParaRPr lang="pt-BR" noProof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CD4EAD-24B2-B770-749C-1A8DBFD0D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983" y="2005754"/>
            <a:ext cx="5717556" cy="386334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74572688-69F1-2E4B-0241-67F674EF5503}"/>
              </a:ext>
            </a:extLst>
          </p:cNvPr>
          <p:cNvSpPr txBox="1"/>
          <p:nvPr/>
        </p:nvSpPr>
        <p:spPr>
          <a:xfrm>
            <a:off x="2221992" y="5934456"/>
            <a:ext cx="950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0" dirty="0">
                <a:hlinkClick r:id="rId4"/>
              </a:rPr>
              <a:t>https://www.google.com/maps/d/viewer?mid=14NaxdmT4M-EnGPX5BNxCeM3vryamXvI&amp;ll=-15.827926110323265%2C-47.95957400000001&amp;z=11</a:t>
            </a:r>
            <a:endParaRPr lang="pt-BR" sz="1200" noProof="0" dirty="0"/>
          </a:p>
          <a:p>
            <a:endParaRPr lang="pt-BR" sz="1200" noProof="0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5572CFC-8D64-6301-3D66-1F7AD9F3C8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Resultados</a:t>
            </a:r>
          </a:p>
          <a:p>
            <a:pPr marL="822960" lvl="4" indent="0">
              <a:spcBef>
                <a:spcPts val="1000"/>
              </a:spcBef>
              <a:buNone/>
            </a:pPr>
            <a:endParaRPr lang="pt-BR" sz="2400" noProof="0" dirty="0"/>
          </a:p>
        </p:txBody>
      </p:sp>
    </p:spTree>
    <p:extLst>
      <p:ext uri="{BB962C8B-B14F-4D97-AF65-F5344CB8AC3E}">
        <p14:creationId xmlns:p14="http://schemas.microsoft.com/office/powerpoint/2010/main" val="31960143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60E35-0863-C158-FB57-200FC2A8E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BFC600-78E6-9F6D-727F-B01C06D25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Resultados</a:t>
            </a:r>
            <a:br>
              <a:rPr lang="pt-BR" noProof="0" dirty="0"/>
            </a:br>
            <a:endParaRPr lang="pt-BR" noProof="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1BEC25-9835-E482-535D-F3144018D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546" y="1965090"/>
            <a:ext cx="2395347" cy="378464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B312A08-5891-7A4B-CAD0-BCA00E79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000" y="1965090"/>
            <a:ext cx="2430456" cy="3588054"/>
          </a:xfrm>
          <a:prstGeom prst="rect">
            <a:avLst/>
          </a:prstGeom>
        </p:spPr>
      </p:pic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198F1327-C464-E9CF-CB5F-FF6E18C6793A}"/>
              </a:ext>
            </a:extLst>
          </p:cNvPr>
          <p:cNvCxnSpPr>
            <a:cxnSpLocks/>
          </p:cNvCxnSpPr>
          <p:nvPr/>
        </p:nvCxnSpPr>
        <p:spPr>
          <a:xfrm>
            <a:off x="5839506" y="3602674"/>
            <a:ext cx="5704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D7B572A-A493-341F-9888-069BD91A7EC2}"/>
              </a:ext>
            </a:extLst>
          </p:cNvPr>
          <p:cNvSpPr txBox="1"/>
          <p:nvPr/>
        </p:nvSpPr>
        <p:spPr>
          <a:xfrm>
            <a:off x="2221992" y="5934456"/>
            <a:ext cx="9509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0" dirty="0">
                <a:hlinkClick r:id="rId4"/>
              </a:rPr>
              <a:t>https://www.google.com/maps/d/viewer?mid=14NaxdmT4M-EnGPX5BNxCeM3vryamXvI&amp;ll=-15.827926110323265%2C-47.95957400000001&amp;z=11</a:t>
            </a:r>
            <a:endParaRPr lang="pt-BR" sz="1200" noProof="0" dirty="0"/>
          </a:p>
          <a:p>
            <a:endParaRPr lang="pt-BR" sz="1200" noProof="0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6EFF054D-22D5-9996-D3EC-CC313D19DE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Resultados</a:t>
            </a:r>
          </a:p>
          <a:p>
            <a:pPr marL="822960" lvl="4" indent="0">
              <a:spcBef>
                <a:spcPts val="1000"/>
              </a:spcBef>
              <a:buNone/>
            </a:pPr>
            <a:endParaRPr lang="pt-BR" sz="2400" noProof="0" dirty="0"/>
          </a:p>
        </p:txBody>
      </p:sp>
    </p:spTree>
    <p:extLst>
      <p:ext uri="{BB962C8B-B14F-4D97-AF65-F5344CB8AC3E}">
        <p14:creationId xmlns:p14="http://schemas.microsoft.com/office/powerpoint/2010/main" val="34889220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C622C-A130-6CB3-51E4-B5801EC3A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20873D-02FF-A18C-7663-1DE66CAB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Resultados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BCC4C1A3-6DF3-65F8-8F05-05D6FB8E9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Resultados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Anexo Fotográfico Auditoria Financeira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Acesso em: </a:t>
            </a:r>
          </a:p>
          <a:p>
            <a:pPr marL="822960" lvl="4" indent="0" algn="just">
              <a:spcBef>
                <a:spcPts val="1000"/>
              </a:spcBef>
              <a:buNone/>
            </a:pPr>
            <a:r>
              <a:rPr lang="pt-BR" sz="2800" noProof="0" dirty="0">
                <a:sym typeface="Wingdings" panose="05000000000000000000" pitchFamily="2" charset="2"/>
                <a:hlinkClick r:id="rId2"/>
              </a:rPr>
              <a:t>https://www2.tc.df.gov.br/consultas-e-servicos/consultas/</a:t>
            </a:r>
            <a:endParaRPr lang="pt-BR" sz="2800" noProof="0" dirty="0">
              <a:sym typeface="Wingdings" panose="05000000000000000000" pitchFamily="2" charset="2"/>
            </a:endParaRP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Processo: 00600-00013919/2023-90-e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Relatório de Auditoria (peça 84)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Anexo Fotográfico: ANEXO N°. II/2024 DIAFI (peça 86)</a:t>
            </a:r>
          </a:p>
        </p:txBody>
      </p:sp>
    </p:spTree>
    <p:extLst>
      <p:ext uri="{BB962C8B-B14F-4D97-AF65-F5344CB8AC3E}">
        <p14:creationId xmlns:p14="http://schemas.microsoft.com/office/powerpoint/2010/main" val="32811363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05C0B-2406-4565-44C7-A1824BCED4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F6F80-9275-F4EE-8B59-0C9FBD52A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Resultados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74B1F2E4-20E2-7D22-FB10-B0DDC68FD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Resultados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Conjunto 94 imóveis da amostra representou uma área total de </a:t>
            </a:r>
            <a:r>
              <a:rPr lang="pt-BR" sz="2800" b="1" noProof="0" dirty="0">
                <a:latin typeface="Aptos (Corpo)"/>
                <a:sym typeface="Wingdings" panose="05000000000000000000" pitchFamily="2" charset="2"/>
              </a:rPr>
              <a:t>75,6 milhões </a:t>
            </a: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de </a:t>
            </a:r>
            <a:r>
              <a:rPr lang="pt-BR" sz="2800" b="1" noProof="0" dirty="0">
                <a:latin typeface="Aptos (Corpo)"/>
                <a:sym typeface="Wingdings" panose="05000000000000000000" pitchFamily="2" charset="2"/>
              </a:rPr>
              <a:t>m2</a:t>
            </a: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 (7.560 hectares)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Contabilidade/sistema patrimonial 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valor total: cerca de </a:t>
            </a:r>
            <a:r>
              <a:rPr lang="pt-BR" sz="2400" b="1" noProof="0" dirty="0">
                <a:latin typeface="Aptos (Corpo)"/>
                <a:sym typeface="Wingdings" panose="05000000000000000000" pitchFamily="2" charset="2"/>
              </a:rPr>
              <a:t>R$ 422 milhões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aproximadamente </a:t>
            </a:r>
            <a:r>
              <a:rPr lang="pt-BR" sz="2400" b="1" noProof="0" dirty="0">
                <a:latin typeface="Aptos (Corpo)"/>
                <a:sym typeface="Wingdings" panose="05000000000000000000" pitchFamily="2" charset="2"/>
              </a:rPr>
              <a:t>R$ 5,50 </a:t>
            </a: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por </a:t>
            </a:r>
            <a:r>
              <a:rPr lang="pt-BR" sz="2400" b="1" noProof="0" dirty="0">
                <a:latin typeface="Aptos (Corpo)"/>
                <a:sym typeface="Wingdings" panose="05000000000000000000" pitchFamily="2" charset="2"/>
              </a:rPr>
              <a:t>m2 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defasagem ao valor real dos imóveis</a:t>
            </a:r>
          </a:p>
          <a:p>
            <a:pPr marL="1051560" lvl="4">
              <a:spcBef>
                <a:spcPts val="1000"/>
              </a:spcBef>
            </a:pPr>
            <a:endParaRPr lang="pt-BR" sz="2400" noProof="0" dirty="0">
              <a:latin typeface="Aptos (Corpo)"/>
              <a:sym typeface="Wingdings" panose="05000000000000000000" pitchFamily="2" charset="2"/>
            </a:endParaRPr>
          </a:p>
          <a:p>
            <a:pPr marL="1051560" lvl="4">
              <a:spcBef>
                <a:spcPts val="1000"/>
              </a:spcBef>
            </a:pPr>
            <a:endParaRPr lang="pt-BR" sz="2400" noProof="0" dirty="0">
              <a:latin typeface="Aptos (Corpo)"/>
              <a:sym typeface="Wingdings" panose="05000000000000000000" pitchFamily="2" charset="2"/>
            </a:endParaRPr>
          </a:p>
          <a:p>
            <a:pPr marL="365760" lvl="3" indent="0" algn="just">
              <a:spcBef>
                <a:spcPts val="1000"/>
              </a:spcBef>
              <a:buNone/>
            </a:pPr>
            <a:endParaRPr lang="pt-BR" sz="2800" noProof="0" dirty="0">
              <a:latin typeface="Aptos (Corpo)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73371670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E7A17-3518-292B-9025-04E0139D6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C0DC72-A5C1-A9F0-4F5B-C397FB00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Resultados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01340AC-B06D-4867-0E05-A38CE967F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Resultados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b="1" noProof="0" dirty="0">
                <a:latin typeface="Aptos (Corpo)"/>
                <a:sym typeface="Wingdings" panose="05000000000000000000" pitchFamily="2" charset="2"/>
              </a:rPr>
              <a:t>75,6 milhões </a:t>
            </a: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de </a:t>
            </a:r>
            <a:r>
              <a:rPr lang="pt-BR" sz="2800" b="1" noProof="0" dirty="0">
                <a:latin typeface="Aptos (Corpo)"/>
                <a:sym typeface="Wingdings" panose="05000000000000000000" pitchFamily="2" charset="2"/>
              </a:rPr>
              <a:t>m2</a:t>
            </a: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 (7.560 hectares)</a:t>
            </a:r>
          </a:p>
          <a:p>
            <a:pPr marL="822960" lvl="4" indent="0">
              <a:spcBef>
                <a:spcPts val="1000"/>
              </a:spcBef>
              <a:buNone/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 apenas 1 imóvel quase 60%: </a:t>
            </a:r>
            <a:r>
              <a:rPr lang="pt-BR" sz="2400" b="1" noProof="0" dirty="0">
                <a:latin typeface="Aptos (Corpo)"/>
                <a:sym typeface="Wingdings" panose="05000000000000000000" pitchFamily="2" charset="2"/>
              </a:rPr>
              <a:t>45,2 milhões </a:t>
            </a: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de </a:t>
            </a:r>
            <a:r>
              <a:rPr lang="pt-BR" sz="2400" b="1" noProof="0" dirty="0">
                <a:latin typeface="Aptos (Corpo)"/>
                <a:sym typeface="Wingdings" panose="05000000000000000000" pitchFamily="2" charset="2"/>
              </a:rPr>
              <a:t>m2</a:t>
            </a: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 (4.520 hectares) 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Não existia polígono traçado para esse imóvel no GeoPortal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Valor lançado na contabilidade:</a:t>
            </a:r>
            <a:endParaRPr lang="pt-BR" sz="2400" noProof="0" dirty="0">
              <a:latin typeface="Aptos (Corpo)"/>
              <a:sym typeface="Wingdings" panose="05000000000000000000" pitchFamily="2" charset="2"/>
            </a:endParaRPr>
          </a:p>
          <a:p>
            <a:pPr marL="822960" lvl="4" indent="0">
              <a:spcBef>
                <a:spcPts val="1000"/>
              </a:spcBef>
              <a:buNone/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 10 milhões R$ (menos de R$ 0,25 o m2 ou U$S 0,04) </a:t>
            </a:r>
          </a:p>
          <a:p>
            <a:pPr marL="822960" lvl="4" indent="0">
              <a:spcBef>
                <a:spcPts val="1000"/>
              </a:spcBef>
              <a:buNone/>
            </a:pPr>
            <a:endParaRPr lang="pt-BR" sz="2400" noProof="0" dirty="0">
              <a:latin typeface="Aptos (Corpo)"/>
              <a:sym typeface="Wingdings" panose="05000000000000000000" pitchFamily="2" charset="2"/>
            </a:endParaRPr>
          </a:p>
          <a:p>
            <a:pPr marL="365760" lvl="3" indent="0" algn="just">
              <a:spcBef>
                <a:spcPts val="1000"/>
              </a:spcBef>
              <a:buNone/>
            </a:pPr>
            <a:endParaRPr lang="pt-BR" sz="2800" noProof="0" dirty="0">
              <a:latin typeface="Aptos (Corpo)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21004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51F19-C80C-C124-07FF-3101FAF0D1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C277F9-452C-0F2A-653C-81A852DC2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Sustentabilidade</a:t>
            </a:r>
            <a:br>
              <a:rPr lang="pt-BR" noProof="0" dirty="0"/>
            </a:br>
            <a:endParaRPr lang="pt-BR" noProof="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120DAC7-624B-82FA-F908-0C629839C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39" y="2345436"/>
            <a:ext cx="7562850" cy="3429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992E186-77EC-DFDE-B3EF-5FD8991A1506}"/>
              </a:ext>
            </a:extLst>
          </p:cNvPr>
          <p:cNvSpPr/>
          <p:nvPr/>
        </p:nvSpPr>
        <p:spPr>
          <a:xfrm>
            <a:off x="1664209" y="3268980"/>
            <a:ext cx="2900171" cy="46177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C4D31B7-C40E-17D2-551A-5DFF8C165AB6}"/>
              </a:ext>
            </a:extLst>
          </p:cNvPr>
          <p:cNvSpPr/>
          <p:nvPr/>
        </p:nvSpPr>
        <p:spPr>
          <a:xfrm>
            <a:off x="1664209" y="4601718"/>
            <a:ext cx="2813303" cy="30175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3CDC03B-22C9-49D0-3DC2-EE0863F62C1D}"/>
              </a:ext>
            </a:extLst>
          </p:cNvPr>
          <p:cNvSpPr/>
          <p:nvPr/>
        </p:nvSpPr>
        <p:spPr>
          <a:xfrm>
            <a:off x="1664209" y="5093208"/>
            <a:ext cx="2813303" cy="22953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C1DA61F-2F94-60A4-52FE-B82BEF02F636}"/>
              </a:ext>
            </a:extLst>
          </p:cNvPr>
          <p:cNvSpPr/>
          <p:nvPr/>
        </p:nvSpPr>
        <p:spPr>
          <a:xfrm>
            <a:off x="6307839" y="5322740"/>
            <a:ext cx="1220722" cy="16366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B47B180-E8D4-175B-5B77-2B9607717ADE}"/>
              </a:ext>
            </a:extLst>
          </p:cNvPr>
          <p:cNvSpPr/>
          <p:nvPr/>
        </p:nvSpPr>
        <p:spPr>
          <a:xfrm flipV="1">
            <a:off x="1850138" y="5525727"/>
            <a:ext cx="1281682" cy="22953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BC5B2818-DCD2-BCFB-03C6-91601FBAA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Vasta gleba de terra identificada</a:t>
            </a:r>
          </a:p>
          <a:p>
            <a:pPr marL="228600" lvl="1">
              <a:spcBef>
                <a:spcPts val="1000"/>
              </a:spcBef>
            </a:pPr>
            <a:endParaRPr lang="pt-BR" sz="3200" noProof="0" dirty="0">
              <a:sym typeface="Wingdings" panose="05000000000000000000" pitchFamily="2" charset="2"/>
            </a:endParaRPr>
          </a:p>
          <a:p>
            <a:pPr marL="822960" lvl="4" indent="0">
              <a:spcBef>
                <a:spcPts val="1000"/>
              </a:spcBef>
              <a:buNone/>
            </a:pPr>
            <a:endParaRPr lang="pt-BR" sz="2400" noProof="0" dirty="0">
              <a:latin typeface="Aptos (Corpo)"/>
              <a:sym typeface="Wingdings" panose="05000000000000000000" pitchFamily="2" charset="2"/>
            </a:endParaRPr>
          </a:p>
          <a:p>
            <a:pPr marL="365760" lvl="3" indent="0" algn="just">
              <a:spcBef>
                <a:spcPts val="1000"/>
              </a:spcBef>
              <a:buNone/>
            </a:pPr>
            <a:endParaRPr lang="pt-BR" sz="2800" noProof="0" dirty="0">
              <a:latin typeface="Aptos (Corpo)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96008810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66BCB-4FE8-D266-8BDB-EEDE727CE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3DFCB-685A-F489-4DC2-EAC944101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Sustentabilidade</a:t>
            </a:r>
            <a:br>
              <a:rPr lang="pt-BR" noProof="0" dirty="0"/>
            </a:br>
            <a:endParaRPr lang="pt-BR" noProof="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8101644-9630-4089-22ED-59A07E06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4052"/>
          <a:stretch/>
        </p:blipFill>
        <p:spPr>
          <a:xfrm>
            <a:off x="4645151" y="4037526"/>
            <a:ext cx="5801963" cy="181447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65CF2EB-CFDD-08C5-5473-598DE33235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8724"/>
          <a:stretch/>
        </p:blipFill>
        <p:spPr>
          <a:xfrm>
            <a:off x="4645151" y="1845734"/>
            <a:ext cx="5801963" cy="2083418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0130DBC8-945C-ECC5-0B12-1A367DAD8B8E}"/>
              </a:ext>
            </a:extLst>
          </p:cNvPr>
          <p:cNvSpPr/>
          <p:nvPr/>
        </p:nvSpPr>
        <p:spPr>
          <a:xfrm>
            <a:off x="6592824" y="3739895"/>
            <a:ext cx="2132076" cy="18925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19F4A24-9E2A-BFD0-FAFD-2A3D50887232}"/>
              </a:ext>
            </a:extLst>
          </p:cNvPr>
          <p:cNvSpPr/>
          <p:nvPr/>
        </p:nvSpPr>
        <p:spPr>
          <a:xfrm>
            <a:off x="7082219" y="4389884"/>
            <a:ext cx="1801368" cy="14878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C2FA042-3AD7-7DE4-E65C-09DEF668F001}"/>
              </a:ext>
            </a:extLst>
          </p:cNvPr>
          <p:cNvSpPr/>
          <p:nvPr/>
        </p:nvSpPr>
        <p:spPr>
          <a:xfrm>
            <a:off x="6620350" y="4548184"/>
            <a:ext cx="1252633" cy="13168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77D8E43-E3FA-85C5-95D1-64AB99E76465}"/>
              </a:ext>
            </a:extLst>
          </p:cNvPr>
          <p:cNvSpPr/>
          <p:nvPr/>
        </p:nvSpPr>
        <p:spPr>
          <a:xfrm>
            <a:off x="5381244" y="4531090"/>
            <a:ext cx="503014" cy="14878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8" name="Espaço Reservado para Conteúdo 2">
            <a:extLst>
              <a:ext uri="{FF2B5EF4-FFF2-40B4-BE49-F238E27FC236}">
                <a16:creationId xmlns:a16="http://schemas.microsoft.com/office/drawing/2014/main" id="{5F5AC956-4BE2-CDD2-C473-D02F8C486C9A}"/>
              </a:ext>
            </a:extLst>
          </p:cNvPr>
          <p:cNvSpPr txBox="1">
            <a:spLocks/>
          </p:cNvSpPr>
          <p:nvPr/>
        </p:nvSpPr>
        <p:spPr>
          <a:xfrm>
            <a:off x="1229106" y="1845734"/>
            <a:ext cx="3284220" cy="29887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noProof="0" dirty="0"/>
              <a:t>4.520 hectares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noProof="0" dirty="0"/>
              <a:t>28 Parques Ibirapuera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noProof="0" dirty="0"/>
              <a:t>+ 6.000 campos de futebol </a:t>
            </a:r>
          </a:p>
        </p:txBody>
      </p:sp>
    </p:spTree>
    <p:extLst>
      <p:ext uri="{BB962C8B-B14F-4D97-AF65-F5344CB8AC3E}">
        <p14:creationId xmlns:p14="http://schemas.microsoft.com/office/powerpoint/2010/main" val="377681756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9CD655-C61E-30A5-396B-BA1C0FA04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5400FF-5026-D5D0-6810-EFF4EE750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Sustentabilidade</a:t>
            </a:r>
            <a:br>
              <a:rPr lang="pt-BR" noProof="0" dirty="0"/>
            </a:br>
            <a:endParaRPr lang="pt-BR" noProof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9EF7EF7-0113-A990-5772-4C2A6CF7D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4485" y="2352674"/>
            <a:ext cx="5183990" cy="3819525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C37E958-EC91-5F08-0426-76DC8DA21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Vasta gleba de terra identificada</a:t>
            </a:r>
          </a:p>
          <a:p>
            <a:pPr marL="228600" lvl="1">
              <a:spcBef>
                <a:spcPts val="1000"/>
              </a:spcBef>
            </a:pPr>
            <a:endParaRPr lang="pt-BR" sz="3200" noProof="0" dirty="0">
              <a:sym typeface="Wingdings" panose="05000000000000000000" pitchFamily="2" charset="2"/>
            </a:endParaRPr>
          </a:p>
          <a:p>
            <a:pPr marL="822960" lvl="4" indent="0">
              <a:spcBef>
                <a:spcPts val="1000"/>
              </a:spcBef>
              <a:buNone/>
            </a:pPr>
            <a:endParaRPr lang="pt-BR" sz="2400" noProof="0" dirty="0">
              <a:latin typeface="Aptos (Corpo)"/>
              <a:sym typeface="Wingdings" panose="05000000000000000000" pitchFamily="2" charset="2"/>
            </a:endParaRPr>
          </a:p>
          <a:p>
            <a:pPr marL="365760" lvl="3" indent="0" algn="just">
              <a:spcBef>
                <a:spcPts val="1000"/>
              </a:spcBef>
              <a:buNone/>
            </a:pPr>
            <a:endParaRPr lang="pt-BR" sz="2800" noProof="0" dirty="0">
              <a:latin typeface="Aptos (Corpo)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1704473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2C198D-C09D-F616-6A01-4B7B32FA8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6A0999-7307-7215-E9CB-CFA094DBA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Sustentabilidade</a:t>
            </a:r>
            <a:br>
              <a:rPr lang="pt-BR" noProof="0" dirty="0"/>
            </a:br>
            <a:endParaRPr lang="pt-BR" noProof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4BB27F2-51C5-8AEB-A63D-76114619C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44" y="2444643"/>
            <a:ext cx="6115111" cy="3729251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2D81AFE5-40F0-837F-917C-B24DD222C5C5}"/>
              </a:ext>
            </a:extLst>
          </p:cNvPr>
          <p:cNvSpPr txBox="1">
            <a:spLocks/>
          </p:cNvSpPr>
          <p:nvPr/>
        </p:nvSpPr>
        <p:spPr>
          <a:xfrm>
            <a:off x="7871460" y="2444643"/>
            <a:ext cx="3284220" cy="29887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noProof="0" dirty="0"/>
              <a:t>Não há polígono criado  no GeoPortal para essa gleba de terra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noProof="0" dirty="0"/>
              <a:t>Elaborei esse polígono (esboço) e projetei no GeoPortal 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C4FC4A6-9877-8898-F75E-8313865F7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Vasta gleba de terra identificada</a:t>
            </a:r>
          </a:p>
          <a:p>
            <a:pPr marL="228600" lvl="1">
              <a:spcBef>
                <a:spcPts val="1000"/>
              </a:spcBef>
            </a:pPr>
            <a:endParaRPr lang="pt-BR" sz="3200" noProof="0" dirty="0">
              <a:sym typeface="Wingdings" panose="05000000000000000000" pitchFamily="2" charset="2"/>
            </a:endParaRPr>
          </a:p>
          <a:p>
            <a:pPr marL="822960" lvl="4" indent="0">
              <a:spcBef>
                <a:spcPts val="1000"/>
              </a:spcBef>
              <a:buNone/>
            </a:pPr>
            <a:endParaRPr lang="pt-BR" sz="2400" noProof="0" dirty="0">
              <a:latin typeface="Aptos (Corpo)"/>
              <a:sym typeface="Wingdings" panose="05000000000000000000" pitchFamily="2" charset="2"/>
            </a:endParaRPr>
          </a:p>
          <a:p>
            <a:pPr marL="365760" lvl="3" indent="0" algn="just">
              <a:spcBef>
                <a:spcPts val="1000"/>
              </a:spcBef>
              <a:buNone/>
            </a:pPr>
            <a:endParaRPr lang="pt-BR" sz="2800" noProof="0" dirty="0">
              <a:latin typeface="Aptos (Corpo)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688290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85D14-D0A7-2A4B-AD60-4522F4E89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B9021-BC0E-DA0A-36CA-DAB9203D8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Reflexões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3243A698-99C2-C2E3-3DB4-C9FEBF62BA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Transparência/fidedignidade/sustentabilidade 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Imóvel registrado em </a:t>
            </a:r>
            <a:r>
              <a:rPr lang="pt-BR" sz="2800" b="1" noProof="0" dirty="0">
                <a:latin typeface="Aptos (Corpo)"/>
                <a:sym typeface="Wingdings" panose="05000000000000000000" pitchFamily="2" charset="2"/>
              </a:rPr>
              <a:t>10 milhões </a:t>
            </a: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na contabilidade fica praticamente “oculto”(não ganha o destaque que merecia)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Imóvel também não está no radar da Seduh/GeoPortal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Como preservar/proteger imóveis públicos nesse contexto?</a:t>
            </a:r>
          </a:p>
          <a:p>
            <a:pPr marL="365760" lvl="3" indent="0" algn="just">
              <a:spcBef>
                <a:spcPts val="1000"/>
              </a:spcBef>
              <a:buNone/>
            </a:pPr>
            <a:endParaRPr lang="pt-BR" sz="2800" noProof="0" dirty="0">
              <a:latin typeface="Aptos (Corpo)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728099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FEA65-A5E4-AFF8-B314-FC59ADF53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4F563BF-019A-335D-F548-B9CAF6770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580" y="2391427"/>
            <a:ext cx="4229100" cy="38426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FC4C53-4F8D-F94E-B878-14F4985C6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Science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22B5DF-4BEB-A71D-3269-F01D08CEC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Exemplo 1: investigar o lançamento de uma moeda (mecanismo)</a:t>
            </a:r>
          </a:p>
          <a:p>
            <a:pPr marL="594360" lvl="3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Cenário 1: 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Não há diferença de pesos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Moeda enviesada e moeda justa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tem o mesmo peso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80D1D56-6E35-CA13-A1A9-59EAD9192E61}"/>
              </a:ext>
            </a:extLst>
          </p:cNvPr>
          <p:cNvSpPr txBox="1"/>
          <p:nvPr/>
        </p:nvSpPr>
        <p:spPr>
          <a:xfrm>
            <a:off x="838200" y="6169709"/>
            <a:ext cx="552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noProof="0" dirty="0">
                <a:sym typeface="Wingdings" panose="05000000000000000000" pitchFamily="2" charset="2"/>
              </a:rPr>
              <a:t>Referência: Prof. Roger Peng/MSDS - UT Austin</a:t>
            </a:r>
          </a:p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6992279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883F0-C316-52E8-50DB-8A4D2D923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1BD9C-2FC2-DC50-DCD3-12EFCB397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Reflexões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7BD8A3D2-4AF5-9109-A3BD-B9E41AB86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 fontScale="85000" lnSpcReduction="20000"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Contexto</a:t>
            </a:r>
          </a:p>
          <a:p>
            <a:pPr marL="365760" lvl="3" indent="0" algn="just">
              <a:spcBef>
                <a:spcPts val="1000"/>
              </a:spcBef>
              <a:buNone/>
            </a:pPr>
            <a:r>
              <a:rPr lang="pt-BR" sz="2800" noProof="0" dirty="0">
                <a:sym typeface="Wingdings" panose="05000000000000000000" pitchFamily="2" charset="2"/>
              </a:rPr>
              <a:t>Por um lado, o setor público tem uma série de órgãos promotores de sustentabilidade ambiental (como IBAMA, MAPA, FUNAI, etc.) com excelente domínio de negócio e uso de tecnologias avançadas. Por outro lado, a contabilidade ainda vista como um setor isolado cujas informações produzidas são raramente levadas em consideração na tomada de decisão e na implementação de políticas públicas (os gestores ainda preferem perguntar às áreas de negócio)</a:t>
            </a:r>
          </a:p>
          <a:p>
            <a:pPr marL="365760" lvl="3" indent="0" algn="just">
              <a:spcBef>
                <a:spcPts val="1000"/>
              </a:spcBef>
              <a:buNone/>
            </a:pPr>
            <a:endParaRPr lang="pt-BR" sz="2800" noProof="0" dirty="0">
              <a:latin typeface="Aptos (Corpo)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Questionamento</a:t>
            </a:r>
          </a:p>
          <a:p>
            <a:pPr marL="365760" lvl="3" indent="0" algn="just">
              <a:spcBef>
                <a:spcPts val="1000"/>
              </a:spcBef>
              <a:buNone/>
            </a:pPr>
            <a:r>
              <a:rPr lang="pt-BR" sz="2800" noProof="0" dirty="0">
                <a:sym typeface="Wingdings" panose="05000000000000000000" pitchFamily="2" charset="2"/>
              </a:rPr>
              <a:t>Como a contabilidade poderia melhorar a fidedignidade dos registros contábeis por meio da utilização de tecnologias e compartilhamento de conhecimento com as diversas áreas de negócio do Setor Público? Como aproximar/integrar área de negócio e a contabilidade?</a:t>
            </a:r>
          </a:p>
        </p:txBody>
      </p:sp>
    </p:spTree>
    <p:extLst>
      <p:ext uri="{BB962C8B-B14F-4D97-AF65-F5344CB8AC3E}">
        <p14:creationId xmlns:p14="http://schemas.microsoft.com/office/powerpoint/2010/main" val="388061473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44FAC-17B6-7A1D-7290-D8BA3257D5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8B3FFE-FEB3-3B03-1106-39838B591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Reflexões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D28036E0-6769-73E5-59A6-04884CAB90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 fontScale="85000" lnSpcReduction="20000"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Contexto</a:t>
            </a:r>
          </a:p>
          <a:p>
            <a:pPr marL="365760" lvl="3" indent="0" algn="just">
              <a:spcBef>
                <a:spcPts val="1000"/>
              </a:spcBef>
              <a:buNone/>
            </a:pPr>
            <a:r>
              <a:rPr lang="pt-BR" sz="2800" noProof="0" dirty="0">
                <a:sym typeface="Wingdings" panose="05000000000000000000" pitchFamily="2" charset="2"/>
              </a:rPr>
              <a:t>O estudo de caso demonstrou que áreas públicas relevantes e que deveriam estar sujeitas a políticas públicas de preservação, guarda e proteção não ganham destaque na contabilidade. Até o cidadão mais atento não seria capaz de compreender a riqueza patrimonial do Estado, apenas com a análise fria dos números, frequentemente subdimensionados. </a:t>
            </a:r>
          </a:p>
          <a:p>
            <a:pPr marL="365760" lvl="3" indent="0" algn="just">
              <a:spcBef>
                <a:spcPts val="1000"/>
              </a:spcBef>
              <a:buNone/>
            </a:pPr>
            <a:endParaRPr lang="pt-BR" sz="2800" noProof="0" dirty="0">
              <a:latin typeface="Aptos (Corpo)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Questionamento</a:t>
            </a:r>
          </a:p>
          <a:p>
            <a:pPr marL="365760" lvl="3" indent="0" algn="just">
              <a:spcBef>
                <a:spcPts val="1000"/>
              </a:spcBef>
              <a:buNone/>
            </a:pPr>
            <a:r>
              <a:rPr lang="pt-BR" sz="2800" noProof="0" dirty="0">
                <a:sym typeface="Wingdings" panose="05000000000000000000" pitchFamily="2" charset="2"/>
              </a:rPr>
              <a:t>A quem serve uma contabilidade não informativa? De que maneira a contabilidade deveria caminhar para aprimorar a transparência e melhor evidenciar as riquezas sociais geridas pelo Estado nos números apresentados em seus balanços? </a:t>
            </a:r>
          </a:p>
          <a:p>
            <a:pPr marL="365760" lvl="3" indent="0" algn="just">
              <a:spcBef>
                <a:spcPts val="1000"/>
              </a:spcBef>
              <a:buNone/>
            </a:pPr>
            <a:r>
              <a:rPr lang="pt-BR" sz="2800" noProof="0" dirty="0">
                <a:solidFill>
                  <a:schemeClr val="bg1"/>
                </a:solidFill>
                <a:sym typeface="Wingdings" panose="05000000000000000000" pitchFamily="2" charset="2"/>
              </a:rPr>
              <a:t>f</a:t>
            </a:r>
          </a:p>
          <a:p>
            <a:pPr marL="365760" lvl="3" indent="0" algn="just">
              <a:spcBef>
                <a:spcPts val="1000"/>
              </a:spcBef>
              <a:buNone/>
            </a:pPr>
            <a:endParaRPr lang="pt-BR" sz="2800" noProof="0" dirty="0">
              <a:sym typeface="Wingdings" panose="05000000000000000000" pitchFamily="2" charset="2"/>
            </a:endParaRPr>
          </a:p>
          <a:p>
            <a:pPr marL="365760" lvl="3" indent="0" algn="just">
              <a:spcBef>
                <a:spcPts val="1000"/>
              </a:spcBef>
              <a:buNone/>
            </a:pPr>
            <a:endParaRPr lang="pt-BR" sz="2800" noProof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601949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02D0AC-8CD3-3878-A84E-755765B3B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4C8FE1-6DEE-A0F1-15A9-C235C84DC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Reflexões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C8A8AC-49EE-B0CA-9424-5AAD2F7A63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Questionamento</a:t>
            </a:r>
          </a:p>
          <a:p>
            <a:pPr marL="365760" lvl="3" indent="0" algn="just">
              <a:spcBef>
                <a:spcPts val="1000"/>
              </a:spcBef>
              <a:buNone/>
            </a:pPr>
            <a:r>
              <a:rPr lang="pt-BR" sz="2800" noProof="0" dirty="0">
                <a:sym typeface="Wingdings" panose="05000000000000000000" pitchFamily="2" charset="2"/>
              </a:rPr>
              <a:t>De que maneira a contabilidade pública poderia servir de estímulo ao engajamento da sociedade civil na preservação do patrimônio público, sobretudo, áreas de preservação permanente, evitando a degradação ambiental, invasões de terras e mudanças climáticas?</a:t>
            </a:r>
            <a:endParaRPr lang="pt-BR" sz="2800" noProof="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lvl="1" indent="0" algn="just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0" lvl="1" indent="0" algn="just">
              <a:spcBef>
                <a:spcPts val="1000"/>
              </a:spcBef>
              <a:buNone/>
            </a:pPr>
            <a:r>
              <a:rPr lang="pt-BR" noProof="0" dirty="0">
                <a:solidFill>
                  <a:schemeClr val="bg1"/>
                </a:solidFill>
                <a:sym typeface="Wingdings" panose="05000000000000000000" pitchFamily="2" charset="2"/>
              </a:rPr>
              <a:t>D</a:t>
            </a:r>
          </a:p>
          <a:p>
            <a:pPr marL="0" lvl="1" indent="0" algn="just">
              <a:spcBef>
                <a:spcPts val="1000"/>
              </a:spcBef>
              <a:buNone/>
            </a:pPr>
            <a:r>
              <a:rPr lang="pt-BR" sz="2400" noProof="0" dirty="0">
                <a:solidFill>
                  <a:schemeClr val="bg1"/>
                </a:solidFill>
                <a:sym typeface="Wingdings" panose="05000000000000000000" pitchFamily="2" charset="2"/>
              </a:rPr>
              <a:t>Dd</a:t>
            </a:r>
          </a:p>
          <a:p>
            <a:pPr marL="0" lvl="1" indent="0" algn="just">
              <a:spcBef>
                <a:spcPts val="1000"/>
              </a:spcBef>
              <a:buNone/>
            </a:pPr>
            <a:r>
              <a:rPr lang="pt-BR" sz="2400" noProof="0" dirty="0">
                <a:solidFill>
                  <a:schemeClr val="bg1"/>
                </a:solidFill>
                <a:sym typeface="Wingdings" panose="05000000000000000000" pitchFamily="2" charset="2"/>
              </a:rPr>
              <a:t>D</a:t>
            </a:r>
          </a:p>
          <a:p>
            <a:pPr marL="0" lvl="1" indent="0" algn="just">
              <a:spcBef>
                <a:spcPts val="1000"/>
              </a:spcBef>
              <a:buNone/>
            </a:pPr>
            <a:endParaRPr lang="pt-BR" sz="2400" noProof="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lvl="1" indent="0" algn="just">
              <a:spcBef>
                <a:spcPts val="1000"/>
              </a:spcBef>
              <a:buNone/>
            </a:pPr>
            <a:r>
              <a:rPr lang="pt-BR" sz="2400" noProof="0" dirty="0">
                <a:solidFill>
                  <a:schemeClr val="bg1"/>
                </a:solidFill>
                <a:sym typeface="Wingdings" panose="05000000000000000000" pitchFamily="2" charset="2"/>
              </a:rPr>
              <a:t>D</a:t>
            </a:r>
          </a:p>
          <a:p>
            <a:pPr marL="0" lvl="1" indent="0" algn="just">
              <a:spcBef>
                <a:spcPts val="1000"/>
              </a:spcBef>
              <a:buNone/>
            </a:pPr>
            <a:endParaRPr lang="pt-BR" sz="2400" noProof="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0" lvl="1" indent="0" algn="just">
              <a:spcBef>
                <a:spcPts val="1000"/>
              </a:spcBef>
              <a:buNone/>
            </a:pPr>
            <a:r>
              <a:rPr lang="pt-BR" sz="2400" noProof="0" dirty="0">
                <a:solidFill>
                  <a:schemeClr val="bg1"/>
                </a:solidFill>
                <a:sym typeface="Wingdings" panose="05000000000000000000" pitchFamily="2" charset="2"/>
              </a:rPr>
              <a:t>d</a:t>
            </a:r>
          </a:p>
          <a:p>
            <a:pPr marL="228600" lvl="1" algn="just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228600" lvl="1" algn="just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228600" lvl="1" algn="just">
              <a:spcBef>
                <a:spcPts val="1000"/>
              </a:spcBef>
            </a:pPr>
            <a:endParaRPr lang="pt-BR" noProof="0" dirty="0">
              <a:sym typeface="Wingdings" panose="05000000000000000000" pitchFamily="2" charset="2"/>
            </a:endParaRPr>
          </a:p>
          <a:p>
            <a:pPr marL="0" lvl="1" indent="0" algn="just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228600" lvl="1" algn="just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228600" lvl="1" algn="just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816022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A7AC9-93D5-7A9E-C6FB-BD3B5B645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F94AC2-CED2-3EAA-5824-B7359A717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Contato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2BE909-12E2-F73D-1F0E-42D7473E58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noProof="0" dirty="0">
                <a:sym typeface="Wingdings" panose="05000000000000000000" pitchFamily="2" charset="2"/>
              </a:rPr>
              <a:t>Marcelo Magalhães Silva de Sousa</a:t>
            </a:r>
          </a:p>
          <a:p>
            <a:pPr marL="45720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noProof="0" dirty="0">
                <a:sym typeface="Wingdings" panose="05000000000000000000" pitchFamily="2" charset="2"/>
              </a:rPr>
              <a:t>Auditor de Controle Externo – Tribunal de Conta do Distrito Federal </a:t>
            </a:r>
          </a:p>
          <a:p>
            <a:pPr marL="45720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noProof="0" dirty="0">
                <a:sym typeface="Wingdings" panose="05000000000000000000" pitchFamily="2" charset="2"/>
                <a:hlinkClick r:id="rId2"/>
              </a:rPr>
              <a:t>marcelomsousa@tc.df.gov.br</a:t>
            </a:r>
            <a:endParaRPr lang="pt-BR" sz="2400" noProof="0" dirty="0">
              <a:sym typeface="Wingdings" panose="05000000000000000000" pitchFamily="2" charset="2"/>
            </a:endParaRPr>
          </a:p>
          <a:p>
            <a:pPr marL="45720" lvl="1" indent="0" algn="just">
              <a:spcBef>
                <a:spcPts val="1000"/>
              </a:spcBef>
              <a:buNone/>
            </a:pPr>
            <a:r>
              <a:rPr lang="pt-BR" sz="2400" noProof="0" dirty="0">
                <a:sym typeface="Wingdings" panose="05000000000000000000" pitchFamily="2" charset="2"/>
              </a:rPr>
              <a:t>PPT, materiais, aplicativos R utilizados, códigos, etc. disponível em: </a:t>
            </a:r>
          </a:p>
          <a:p>
            <a:pPr marL="45720" lvl="1" indent="0" algn="just">
              <a:spcBef>
                <a:spcPts val="1000"/>
              </a:spcBef>
              <a:buNone/>
            </a:pPr>
            <a:r>
              <a:rPr lang="pt-BR" sz="2400" noProof="0" dirty="0">
                <a:sym typeface="Wingdings" panose="05000000000000000000" pitchFamily="2" charset="2"/>
                <a:hlinkClick r:id="rId3"/>
              </a:rPr>
              <a:t>https://github.com/marcelosousa-utexas/CIGAR2025</a:t>
            </a:r>
            <a:endParaRPr lang="pt-BR" sz="2400" noProof="0" dirty="0">
              <a:sym typeface="Wingdings" panose="05000000000000000000" pitchFamily="2" charset="2"/>
            </a:endParaRPr>
          </a:p>
          <a:p>
            <a:pPr marL="45720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45720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45720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noProof="0" dirty="0">
                <a:sym typeface="Wingdings" panose="05000000000000000000" pitchFamily="2" charset="2"/>
              </a:rPr>
              <a:t>Diogo dos Santos Coelho</a:t>
            </a:r>
          </a:p>
          <a:p>
            <a:pPr marL="45720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noProof="0" dirty="0">
                <a:sym typeface="Wingdings" panose="05000000000000000000" pitchFamily="2" charset="2"/>
              </a:rPr>
              <a:t>Auditor de Controle Externo – Tribunal de Conta do Distrito Federal </a:t>
            </a:r>
          </a:p>
          <a:p>
            <a:pPr marL="45720" lvl="1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noProof="0" dirty="0">
                <a:sym typeface="Wingdings" panose="05000000000000000000" pitchFamily="2" charset="2"/>
                <a:hlinkClick r:id="rId4"/>
              </a:rPr>
              <a:t>diogo.coelho@tc.df.gov.br</a:t>
            </a:r>
            <a:endParaRPr lang="pt-BR" sz="2400" noProof="0" dirty="0">
              <a:sym typeface="Wingdings" panose="05000000000000000000" pitchFamily="2" charset="2"/>
            </a:endParaRPr>
          </a:p>
          <a:p>
            <a:pPr marL="45720" lvl="1" indent="0" algn="just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45720" lvl="1" indent="0" algn="just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45720" lvl="1" indent="0" algn="just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915091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511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E9C45-854C-DA02-AD37-7FE7BA0D57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2D469D5-4C5E-3044-D3DF-2F32BA520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580" y="2391427"/>
            <a:ext cx="4229100" cy="38426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43AC389-87A6-FCAB-1478-E4C519EC9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Science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EA3397-E6F4-532A-0DD0-E284513BC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Exemplo 1: investigar o lançamento de uma moeda (mecanismo)</a:t>
            </a:r>
          </a:p>
          <a:p>
            <a:pPr marL="594360" lvl="3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Cenário 1: 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Não há diferença de pesos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Moeda enviesada e moeda justa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tem o mesmo peso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Dados extra não ajudam decidir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qual hipótese (H1 ou H2) é mais plausível. </a:t>
            </a:r>
            <a:endParaRPr lang="pt-BR" sz="24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CEF5FAD-269D-16CE-2A4B-625F1E1BF204}"/>
              </a:ext>
            </a:extLst>
          </p:cNvPr>
          <p:cNvSpPr txBox="1"/>
          <p:nvPr/>
        </p:nvSpPr>
        <p:spPr>
          <a:xfrm>
            <a:off x="838200" y="6169709"/>
            <a:ext cx="552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noProof="0" dirty="0">
                <a:sym typeface="Wingdings" panose="05000000000000000000" pitchFamily="2" charset="2"/>
              </a:rPr>
              <a:t>Referência: Prof. Roger Peng/MSDS - UT Austin</a:t>
            </a:r>
          </a:p>
          <a:p>
            <a:endParaRPr lang="pt-BR" noProof="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4B6707D-D95F-D8C8-0A6A-17FD0693498B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r>
              <a:rPr lang="pt-BR" sz="2400" b="1" noProof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 dado extra não é informativo/relevante!</a:t>
            </a:r>
          </a:p>
        </p:txBody>
      </p:sp>
    </p:spTree>
    <p:extLst>
      <p:ext uri="{BB962C8B-B14F-4D97-AF65-F5344CB8AC3E}">
        <p14:creationId xmlns:p14="http://schemas.microsoft.com/office/powerpoint/2010/main" val="477104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A06E3-3F02-E23E-736D-F2089BD67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A03C268-BB6E-DAF1-2FD7-730F3DAB9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580" y="2391427"/>
            <a:ext cx="4229100" cy="38426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BB0E4E7-1D7B-E52B-6FC9-3A2404907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Science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81F161-7623-7487-CBE1-A28DCDD67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Exemplo 1: investigar o lançamento de uma moeda (mecanismo)</a:t>
            </a:r>
          </a:p>
          <a:p>
            <a:pPr marL="594360" lvl="3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Cenário 2: 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Há diferença de pesos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Existe um modelo 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capaz de relacionar pesos 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probabilidade ser justa ou enviesada.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AA5C15F-0B1F-CCFB-2109-613FDA5531A4}"/>
              </a:ext>
            </a:extLst>
          </p:cNvPr>
          <p:cNvSpPr txBox="1"/>
          <p:nvPr/>
        </p:nvSpPr>
        <p:spPr>
          <a:xfrm>
            <a:off x="838200" y="6169709"/>
            <a:ext cx="552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noProof="0" dirty="0">
                <a:sym typeface="Wingdings" panose="05000000000000000000" pitchFamily="2" charset="2"/>
              </a:rPr>
              <a:t>Referência: Prof. Roger Peng/MSDS - UT Austin</a:t>
            </a:r>
          </a:p>
          <a:p>
            <a:endParaRPr lang="pt-BR" noProof="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7988FE30-58A3-1627-A2BA-E152EAD38DEC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10744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A50AE-A524-A7DF-2EA6-569134889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1E84CF6-254D-A700-DEA9-7924DDF19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580" y="2391427"/>
            <a:ext cx="4229100" cy="38426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EC64BA0-AC45-94A2-E229-9EB7E016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Science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9EB292-73CE-E65C-14A2-CA845FB50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Exemplo 1: investigar o lançamento de uma moeda (mecanismo)</a:t>
            </a:r>
          </a:p>
          <a:p>
            <a:pPr marL="594360" lvl="3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Cenário 2: 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Existe um modelo 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capaz de relacionar pesos 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probabilidade ser justa ou enviesada.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 Dados extra ajudam na decisão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promovem alteração plausibilidade H1 e H2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321647-5FE4-A68D-63A8-AB8952225347}"/>
              </a:ext>
            </a:extLst>
          </p:cNvPr>
          <p:cNvSpPr txBox="1"/>
          <p:nvPr/>
        </p:nvSpPr>
        <p:spPr>
          <a:xfrm>
            <a:off x="838200" y="6169709"/>
            <a:ext cx="552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noProof="0" dirty="0">
                <a:sym typeface="Wingdings" panose="05000000000000000000" pitchFamily="2" charset="2"/>
              </a:rPr>
              <a:t>Referência: Prof. Roger Peng/MSDS - UT Austin</a:t>
            </a:r>
          </a:p>
          <a:p>
            <a:endParaRPr lang="pt-BR" noProof="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207D598-98B2-F165-F89C-2AD6D3D3526D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3501FA53-59F5-AE39-1818-49A15B4EB716}"/>
              </a:ext>
            </a:extLst>
          </p:cNvPr>
          <p:cNvSpPr txBox="1">
            <a:spLocks/>
          </p:cNvSpPr>
          <p:nvPr/>
        </p:nvSpPr>
        <p:spPr>
          <a:xfrm>
            <a:off x="1824161" y="545597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r>
              <a:rPr lang="pt-BR" sz="2400" b="1" noProof="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O dado extra é informativo/relevante!</a:t>
            </a:r>
          </a:p>
        </p:txBody>
      </p:sp>
    </p:spTree>
    <p:extLst>
      <p:ext uri="{BB962C8B-B14F-4D97-AF65-F5344CB8AC3E}">
        <p14:creationId xmlns:p14="http://schemas.microsoft.com/office/powerpoint/2010/main" val="505215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E23CD-CC1A-3456-AEB5-0EC6CBB90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E4150-991A-2217-E3A5-AD0F8BD31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Science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4F9D32-C909-C509-618A-957CC12A37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Exemplo 2: investigando temperatura cidade São Paulo</a:t>
            </a:r>
          </a:p>
          <a:p>
            <a:pPr marL="594360" lvl="3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Pergunta 1: Qual a </a:t>
            </a:r>
            <a:r>
              <a:rPr lang="pt-BR" sz="2800" b="1" noProof="0" dirty="0">
                <a:sym typeface="Wingdings" panose="05000000000000000000" pitchFamily="2" charset="2"/>
              </a:rPr>
              <a:t>temperatura típica </a:t>
            </a:r>
            <a:r>
              <a:rPr lang="pt-BR" sz="2800" noProof="0" dirty="0">
                <a:sym typeface="Wingdings" panose="05000000000000000000" pitchFamily="2" charset="2"/>
              </a:rPr>
              <a:t>em São Paulo?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Formular hipóteses: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Hipótese 1: Temperatura </a:t>
            </a:r>
            <a:r>
              <a:rPr lang="pt-BR" sz="2400" b="1" noProof="0" dirty="0">
                <a:sym typeface="Wingdings" panose="05000000000000000000" pitchFamily="2" charset="2"/>
              </a:rPr>
              <a:t>é</a:t>
            </a:r>
            <a:r>
              <a:rPr lang="pt-BR" sz="2400" noProof="0" dirty="0">
                <a:sym typeface="Wingdings" panose="05000000000000000000" pitchFamily="2" charset="2"/>
              </a:rPr>
              <a:t> em torno de 30ºC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Hipótese 2: Temperatura </a:t>
            </a:r>
            <a:r>
              <a:rPr lang="pt-BR" sz="2400" b="1" noProof="0" dirty="0">
                <a:sym typeface="Wingdings" panose="05000000000000000000" pitchFamily="2" charset="2"/>
              </a:rPr>
              <a:t>não</a:t>
            </a:r>
            <a:r>
              <a:rPr lang="pt-BR" sz="2400" noProof="0" dirty="0">
                <a:sym typeface="Wingdings" panose="05000000000000000000" pitchFamily="2" charset="2"/>
              </a:rPr>
              <a:t> é em torno de 30ºC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Coletar dados: dados de centros de meteorologia</a:t>
            </a:r>
          </a:p>
          <a:p>
            <a:pPr marL="1051560" lvl="4">
              <a:spcBef>
                <a:spcPts val="1000"/>
              </a:spcBef>
            </a:pPr>
            <a:r>
              <a:rPr lang="pt-BR" sz="2400" b="1" noProof="0" dirty="0">
                <a:sym typeface="Wingdings" panose="05000000000000000000" pitchFamily="2" charset="2"/>
              </a:rPr>
              <a:t>Ferramenta de análise</a:t>
            </a:r>
            <a:r>
              <a:rPr lang="pt-BR" sz="2400" noProof="0" dirty="0">
                <a:sym typeface="Wingdings" panose="05000000000000000000" pitchFamily="2" charset="2"/>
              </a:rPr>
              <a:t>: </a:t>
            </a:r>
            <a:r>
              <a:rPr lang="pt-BR" sz="2400" b="1" noProof="0" dirty="0">
                <a:sym typeface="Wingdings" panose="05000000000000000000" pitchFamily="2" charset="2"/>
              </a:rPr>
              <a:t>média aritmética</a:t>
            </a:r>
          </a:p>
          <a:p>
            <a:pPr marL="1051560" lvl="4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822960" lvl="4" indent="0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8BAAA11-1F48-B3EE-6027-211766077545}"/>
              </a:ext>
            </a:extLst>
          </p:cNvPr>
          <p:cNvSpPr txBox="1"/>
          <p:nvPr/>
        </p:nvSpPr>
        <p:spPr>
          <a:xfrm>
            <a:off x="838200" y="6169709"/>
            <a:ext cx="552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noProof="0" dirty="0">
                <a:sym typeface="Wingdings" panose="05000000000000000000" pitchFamily="2" charset="2"/>
              </a:rPr>
              <a:t>Referência: Prof. Roger Peng/MSDS - UT Austin</a:t>
            </a:r>
          </a:p>
          <a:p>
            <a:endParaRPr lang="pt-BR" noProof="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7630FA1-63AC-BB1C-33B8-B65C439AD6BF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87440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56934-6F10-FCB8-2D85-283E494F5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B17DF-4FD8-5D28-7A74-11E9BF2BD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Science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D67E6C-F0E3-0F97-595C-5F263FD9E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Exemplo 2: investigando temperatura cidade São Paulo</a:t>
            </a:r>
          </a:p>
          <a:p>
            <a:pPr marL="594360" lvl="3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Pergunta 1: Qual a </a:t>
            </a:r>
            <a:r>
              <a:rPr lang="pt-BR" sz="2800" b="1" noProof="0" dirty="0">
                <a:sym typeface="Wingdings" panose="05000000000000000000" pitchFamily="2" charset="2"/>
              </a:rPr>
              <a:t>temperatura típica </a:t>
            </a:r>
            <a:r>
              <a:rPr lang="pt-BR" sz="2800" noProof="0" dirty="0">
                <a:sym typeface="Wingdings" panose="05000000000000000000" pitchFamily="2" charset="2"/>
              </a:rPr>
              <a:t>em São Paulo?</a:t>
            </a:r>
          </a:p>
          <a:p>
            <a:pPr marL="594360" lvl="3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Dado coletado: </a:t>
            </a:r>
            <a:r>
              <a:rPr lang="pt-BR" sz="2800" b="1" noProof="0" dirty="0">
                <a:sym typeface="Wingdings" panose="05000000000000000000" pitchFamily="2" charset="2"/>
              </a:rPr>
              <a:t>média anual </a:t>
            </a:r>
            <a:r>
              <a:rPr lang="pt-BR" sz="2800" noProof="0" dirty="0">
                <a:sym typeface="Wingdings" panose="05000000000000000000" pitchFamily="2" charset="2"/>
              </a:rPr>
              <a:t>da temperatura é de 20ºC 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favorável à Hipótese 2 (temp. </a:t>
            </a:r>
            <a:r>
              <a:rPr lang="pt-BR" sz="2400" b="1" noProof="0" dirty="0">
                <a:sym typeface="Wingdings" panose="05000000000000000000" pitchFamily="2" charset="2"/>
              </a:rPr>
              <a:t>não</a:t>
            </a:r>
            <a:r>
              <a:rPr lang="pt-BR" sz="2400" noProof="0" dirty="0">
                <a:sym typeface="Wingdings" panose="05000000000000000000" pitchFamily="2" charset="2"/>
              </a:rPr>
              <a:t> é em torno de 30ºC)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H2 é mais plausível em relação à H1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a análise das hipóteses é sempre relativa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0B3C437-76E2-9986-A5B2-0EBB97AC9FB4}"/>
              </a:ext>
            </a:extLst>
          </p:cNvPr>
          <p:cNvSpPr txBox="1"/>
          <p:nvPr/>
        </p:nvSpPr>
        <p:spPr>
          <a:xfrm>
            <a:off x="838200" y="6169709"/>
            <a:ext cx="552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noProof="0" dirty="0">
                <a:sym typeface="Wingdings" panose="05000000000000000000" pitchFamily="2" charset="2"/>
              </a:rPr>
              <a:t>Referência: Prof. Roger Peng/MSDS - UT Austin</a:t>
            </a:r>
          </a:p>
          <a:p>
            <a:endParaRPr lang="pt-BR" noProof="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7F7BF755-2168-32E8-B07C-2AC45DACB40F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56183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A979F4-033E-BCA6-C66D-79066A4D1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243E5-E84F-CDBB-94BC-41242ADFD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Science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D3282F-5E6F-CED3-D10A-4598AD658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Exemplo 2: investigando temperatura cidade São Paulo</a:t>
            </a:r>
          </a:p>
          <a:p>
            <a:pPr marL="594360" lvl="3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Pergunta 2: Qual a </a:t>
            </a:r>
            <a:r>
              <a:rPr lang="pt-BR" sz="2800" b="1" noProof="0" dirty="0">
                <a:sym typeface="Wingdings" panose="05000000000000000000" pitchFamily="2" charset="2"/>
              </a:rPr>
              <a:t>variação mensal </a:t>
            </a:r>
            <a:r>
              <a:rPr lang="pt-BR" sz="2800" noProof="0" dirty="0">
                <a:sym typeface="Wingdings" panose="05000000000000000000" pitchFamily="2" charset="2"/>
              </a:rPr>
              <a:t>de temperatura em SP?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Formular hipóteses: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Hipótese 1: Variação sazonal, mais quente no verão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Hipótese 2: Não há variação mensal relevante (Ex: Linha Equador)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Coletar dados: dados de centros de meteorologia</a:t>
            </a:r>
          </a:p>
          <a:p>
            <a:pPr marL="1051560" lvl="4">
              <a:spcBef>
                <a:spcPts val="1000"/>
              </a:spcBef>
            </a:pPr>
            <a:r>
              <a:rPr lang="pt-BR" sz="2400" b="1" noProof="0" dirty="0">
                <a:sym typeface="Wingdings" panose="05000000000000000000" pitchFamily="2" charset="2"/>
              </a:rPr>
              <a:t>Ferramenta de análise</a:t>
            </a:r>
            <a:r>
              <a:rPr lang="pt-BR" sz="2400" noProof="0" dirty="0">
                <a:sym typeface="Wingdings" panose="05000000000000000000" pitchFamily="2" charset="2"/>
              </a:rPr>
              <a:t>: média aritmética?</a:t>
            </a:r>
          </a:p>
          <a:p>
            <a:pPr marL="1051560" lvl="4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822960" lvl="4" indent="0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4B4029-74C1-EEBD-05D0-72DA663E15F0}"/>
              </a:ext>
            </a:extLst>
          </p:cNvPr>
          <p:cNvSpPr txBox="1"/>
          <p:nvPr/>
        </p:nvSpPr>
        <p:spPr>
          <a:xfrm>
            <a:off x="838200" y="6169709"/>
            <a:ext cx="552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noProof="0" dirty="0">
                <a:sym typeface="Wingdings" panose="05000000000000000000" pitchFamily="2" charset="2"/>
              </a:rPr>
              <a:t>Referência: Prof. Roger Peng/MSDS - UT Austin</a:t>
            </a:r>
          </a:p>
          <a:p>
            <a:endParaRPr lang="pt-BR" noProof="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40F17BD9-F382-808F-94CE-F2D0DBD909D4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2131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7FEDC-2F15-D508-68E9-AB8CB3BCC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270E40-4A24-EFFE-B709-800637B14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Science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8DAC77-6971-BB76-8CA9-4D6C211D5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Exemplo 2: investigando temperatura cidade São Paulo</a:t>
            </a:r>
          </a:p>
          <a:p>
            <a:pPr marL="594360" lvl="3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Pergunta 2: Qual a </a:t>
            </a:r>
            <a:r>
              <a:rPr lang="pt-BR" sz="2800" b="1" noProof="0" dirty="0">
                <a:sym typeface="Wingdings" panose="05000000000000000000" pitchFamily="2" charset="2"/>
              </a:rPr>
              <a:t>variação mensal </a:t>
            </a:r>
            <a:r>
              <a:rPr lang="pt-BR" sz="2800" noProof="0" dirty="0">
                <a:sym typeface="Wingdings" panose="05000000000000000000" pitchFamily="2" charset="2"/>
              </a:rPr>
              <a:t>de temperatura em SP?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Formular hipóteses: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Hipótese 1: Variação sazonal, mais quente no verão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Hipótese 2: Não há variação mensal relevante (Ex: Linha Equador)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Coletar dados: dados de centros de meteorologia</a:t>
            </a:r>
          </a:p>
          <a:p>
            <a:pPr marL="1051560" lvl="4">
              <a:spcBef>
                <a:spcPts val="1000"/>
              </a:spcBef>
            </a:pPr>
            <a:r>
              <a:rPr lang="pt-BR" sz="2400" b="1" noProof="0" dirty="0">
                <a:sym typeface="Wingdings" panose="05000000000000000000" pitchFamily="2" charset="2"/>
              </a:rPr>
              <a:t>Ferramenta de análise</a:t>
            </a:r>
            <a:r>
              <a:rPr lang="pt-BR" sz="2400" noProof="0" dirty="0">
                <a:sym typeface="Wingdings" panose="05000000000000000000" pitchFamily="2" charset="2"/>
              </a:rPr>
              <a:t>: 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mesma ferramenta? 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média aritmética? 20ºC ?</a:t>
            </a:r>
          </a:p>
          <a:p>
            <a:pPr marL="1051560" lvl="4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822960" lvl="4" indent="0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C921FA9-E760-572C-6339-852B5F3DCA0A}"/>
              </a:ext>
            </a:extLst>
          </p:cNvPr>
          <p:cNvSpPr txBox="1"/>
          <p:nvPr/>
        </p:nvSpPr>
        <p:spPr>
          <a:xfrm>
            <a:off x="838200" y="6169709"/>
            <a:ext cx="552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noProof="0" dirty="0">
                <a:sym typeface="Wingdings" panose="05000000000000000000" pitchFamily="2" charset="2"/>
              </a:rPr>
              <a:t>Referência: Prof. Roger Peng/MSDS - UT Austin</a:t>
            </a:r>
          </a:p>
          <a:p>
            <a:endParaRPr lang="pt-BR" noProof="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2ED46E5-15AB-F819-0933-C9F307285F30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458526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53CE7-9282-20A7-185F-0A6B99E7F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BB81D0-B77D-9294-1E46-9D47D7795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Science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2A1D99-C172-6253-36ED-9E37AC9CB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Exemplo 2: investigando temperatura cidade São Paulo</a:t>
            </a:r>
          </a:p>
          <a:p>
            <a:pPr marL="594360" lvl="3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Pergunta 2: Qual a </a:t>
            </a:r>
            <a:r>
              <a:rPr lang="pt-BR" sz="2800" b="1" noProof="0" dirty="0">
                <a:sym typeface="Wingdings" panose="05000000000000000000" pitchFamily="2" charset="2"/>
              </a:rPr>
              <a:t>variação mensal </a:t>
            </a:r>
            <a:r>
              <a:rPr lang="pt-BR" sz="2800" noProof="0" dirty="0">
                <a:sym typeface="Wingdings" panose="05000000000000000000" pitchFamily="2" charset="2"/>
              </a:rPr>
              <a:t>de temperatura em SP?</a:t>
            </a:r>
          </a:p>
          <a:p>
            <a:pPr marL="1051560" lvl="4">
              <a:spcBef>
                <a:spcPts val="1000"/>
              </a:spcBef>
            </a:pPr>
            <a:r>
              <a:rPr lang="pt-BR" sz="2400" b="1" noProof="0" dirty="0">
                <a:sym typeface="Wingdings" panose="05000000000000000000" pitchFamily="2" charset="2"/>
              </a:rPr>
              <a:t>Ferramenta de análise</a:t>
            </a:r>
            <a:r>
              <a:rPr lang="pt-BR" sz="2400" noProof="0" dirty="0">
                <a:sym typeface="Wingdings" panose="05000000000000000000" pitchFamily="2" charset="2"/>
              </a:rPr>
              <a:t>: 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mesma ferramenta? 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média aritmética? 20ºC ?</a:t>
            </a:r>
          </a:p>
          <a:p>
            <a:pPr marL="1508760" lvl="5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modificar a ferramenta de análise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mais pertinente: gráfico de dispersão (por exemplo)</a:t>
            </a:r>
          </a:p>
          <a:p>
            <a:pPr marL="1051560" lvl="4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822960" lvl="4" indent="0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D79C875-E712-872C-AC14-4AF47B4D2C3B}"/>
              </a:ext>
            </a:extLst>
          </p:cNvPr>
          <p:cNvSpPr txBox="1"/>
          <p:nvPr/>
        </p:nvSpPr>
        <p:spPr>
          <a:xfrm>
            <a:off x="838200" y="6169709"/>
            <a:ext cx="552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noProof="0" dirty="0">
                <a:sym typeface="Wingdings" panose="05000000000000000000" pitchFamily="2" charset="2"/>
              </a:rPr>
              <a:t>Referência: Prof. Roger Peng/MSDS - UT Austin</a:t>
            </a:r>
          </a:p>
          <a:p>
            <a:endParaRPr lang="pt-BR" noProof="0" dirty="0"/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65A18AD-2D39-84A7-2979-2E999764E530}"/>
              </a:ext>
            </a:extLst>
          </p:cNvPr>
          <p:cNvCxnSpPr>
            <a:cxnSpLocks/>
          </p:cNvCxnSpPr>
          <p:nvPr/>
        </p:nvCxnSpPr>
        <p:spPr>
          <a:xfrm>
            <a:off x="3291840" y="3167905"/>
            <a:ext cx="1267206" cy="1240959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F2ED3CD5-FAFA-C8B9-E3E8-BE0A94F2A034}"/>
              </a:ext>
            </a:extLst>
          </p:cNvPr>
          <p:cNvCxnSpPr>
            <a:cxnSpLocks/>
          </p:cNvCxnSpPr>
          <p:nvPr/>
        </p:nvCxnSpPr>
        <p:spPr>
          <a:xfrm flipH="1">
            <a:off x="3291840" y="3209544"/>
            <a:ext cx="1267206" cy="115768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021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1904CD-9606-A907-2BE3-024724DB1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DCC74-4C16-B283-658B-9CED1FCF5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Reflexão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B71A90-A5E4-CCB4-60EE-75003F660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 algn="just">
              <a:spcBef>
                <a:spcPts val="1000"/>
              </a:spcBef>
              <a:buNone/>
            </a:pPr>
            <a:r>
              <a:rPr lang="pt-BR" sz="3200" i="1" noProof="0" dirty="0">
                <a:sym typeface="Wingdings" panose="05000000000000000000" pitchFamily="2" charset="2"/>
              </a:rPr>
              <a:t>Se a única ferramenta que você tem a sua disposição é um martelo, você tenderá a enxergar todos os problemas como se fossem pregos.</a:t>
            </a:r>
          </a:p>
          <a:p>
            <a:pPr marL="0" lvl="1" indent="0">
              <a:spcBef>
                <a:spcPts val="1000"/>
              </a:spcBef>
              <a:buNone/>
            </a:pPr>
            <a:endParaRPr lang="pt-BR" sz="2800" noProof="0" dirty="0">
              <a:sym typeface="Wingdings" panose="05000000000000000000" pitchFamily="2" charset="2"/>
            </a:endParaRPr>
          </a:p>
          <a:p>
            <a:pPr marL="0" lvl="1" indent="0" algn="ctr">
              <a:spcBef>
                <a:spcPts val="1000"/>
              </a:spcBef>
              <a:buNone/>
            </a:pPr>
            <a:r>
              <a:rPr lang="pt-BR" sz="2800" noProof="0" dirty="0">
                <a:sym typeface="Wingdings" panose="05000000000000000000" pitchFamily="2" charset="2"/>
              </a:rPr>
              <a:t>Abraham Maslow</a:t>
            </a:r>
          </a:p>
        </p:txBody>
      </p:sp>
    </p:spTree>
    <p:extLst>
      <p:ext uri="{BB962C8B-B14F-4D97-AF65-F5344CB8AC3E}">
        <p14:creationId xmlns:p14="http://schemas.microsoft.com/office/powerpoint/2010/main" val="442248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EEECE-EDC0-C1D1-4282-A1DE75B7A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420EF-F00B-8ABF-1D73-D7A23E68C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Science</a:t>
            </a:r>
            <a:br>
              <a:rPr lang="pt-BR" noProof="0" dirty="0"/>
            </a:br>
            <a:endParaRPr lang="pt-BR" noProof="0" dirty="0"/>
          </a:p>
        </p:txBody>
      </p:sp>
      <p:pic>
        <p:nvPicPr>
          <p:cNvPr id="5" name="Imagem 4" descr="Gráfico, Gráfico de linhas&#10;&#10;Descrição gerada automaticamente">
            <a:extLst>
              <a:ext uri="{FF2B5EF4-FFF2-40B4-BE49-F238E27FC236}">
                <a16:creationId xmlns:a16="http://schemas.microsoft.com/office/drawing/2014/main" id="{D8105347-1309-29C3-D0DA-925DDCA60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1445" y="2259579"/>
            <a:ext cx="6929110" cy="380370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337098FA-F9F6-A3FB-05AE-B325163E0C6D}"/>
              </a:ext>
            </a:extLst>
          </p:cNvPr>
          <p:cNvSpPr txBox="1"/>
          <p:nvPr/>
        </p:nvSpPr>
        <p:spPr>
          <a:xfrm>
            <a:off x="838200" y="6169709"/>
            <a:ext cx="552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noProof="0" dirty="0">
                <a:sym typeface="Wingdings" panose="05000000000000000000" pitchFamily="2" charset="2"/>
              </a:rPr>
              <a:t>Gráfico elaborado pelo autor (com o R) </a:t>
            </a:r>
          </a:p>
          <a:p>
            <a:endParaRPr lang="pt-BR" noProof="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26AF732-146F-B19D-F5F7-7BB896749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Exemplo 2: investigando temperatura cidade São Paulo</a:t>
            </a:r>
          </a:p>
          <a:p>
            <a:pPr marL="822960" lvl="4" indent="0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87598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9188C-5987-5438-0E7A-23527A1E4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731601-B3A7-DF98-4886-DDE967728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Science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49C9DA-DEFA-97DE-9488-1791C071E1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Exemplo 2: investigando temperatura cidade São Paulo</a:t>
            </a:r>
          </a:p>
          <a:p>
            <a:pPr marL="594360" lvl="3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com a nova ferramenta de análise: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possível decidir em favor da Hipótese 1 (existe variação sazonal)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isso não era possível com o uso da ferramenta analítica anterior</a:t>
            </a:r>
          </a:p>
          <a:p>
            <a:pPr marL="594360" lvl="3">
              <a:spcBef>
                <a:spcPts val="1000"/>
              </a:spcBef>
            </a:pPr>
            <a:endParaRPr lang="pt-BR" sz="2800" noProof="0" dirty="0">
              <a:sym typeface="Wingdings" panose="05000000000000000000" pitchFamily="2" charset="2"/>
            </a:endParaRPr>
          </a:p>
          <a:p>
            <a:pPr marL="1051560" lvl="4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822960" lvl="4" indent="0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F8749FE-E017-3D33-263B-A9969D6A38B0}"/>
              </a:ext>
            </a:extLst>
          </p:cNvPr>
          <p:cNvSpPr txBox="1"/>
          <p:nvPr/>
        </p:nvSpPr>
        <p:spPr>
          <a:xfrm>
            <a:off x="838200" y="6169709"/>
            <a:ext cx="552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noProof="0" dirty="0">
                <a:sym typeface="Wingdings" panose="05000000000000000000" pitchFamily="2" charset="2"/>
              </a:rPr>
              <a:t>Referência: Prof. Roger Peng/MSDS - UT Austin</a:t>
            </a:r>
          </a:p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269568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70FCF-2DD6-A5A8-533A-C205AE6DB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BC0C9-7A8B-B254-768C-0A2746FE9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Science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411EFF2-6B8A-C1B4-1799-0DA8AAA2FC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A depender fenômeno investigado (pergunta/hipótese):</a:t>
            </a:r>
          </a:p>
          <a:p>
            <a:pPr marL="594360" lvl="3">
              <a:spcBef>
                <a:spcPts val="1000"/>
              </a:spcBef>
            </a:pPr>
            <a:r>
              <a:rPr lang="pt-BR" sz="2800" u="sng" noProof="0" dirty="0">
                <a:sym typeface="Wingdings" panose="05000000000000000000" pitchFamily="2" charset="2"/>
              </a:rPr>
              <a:t>Dado coletado </a:t>
            </a:r>
            <a:r>
              <a:rPr lang="pt-BR" sz="2800" noProof="0" dirty="0">
                <a:sym typeface="Wingdings" panose="05000000000000000000" pitchFamily="2" charset="2"/>
              </a:rPr>
              <a:t>pode ou não ser informativo/relevante (Ex. 1)</a:t>
            </a:r>
          </a:p>
          <a:p>
            <a:pPr marL="594360" lvl="3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A </a:t>
            </a:r>
            <a:r>
              <a:rPr lang="pt-BR" sz="2800" u="sng" noProof="0" dirty="0">
                <a:sym typeface="Wingdings" panose="05000000000000000000" pitchFamily="2" charset="2"/>
              </a:rPr>
              <a:t>ferramenta analítica</a:t>
            </a:r>
            <a:r>
              <a:rPr lang="pt-BR" sz="2800" noProof="0" dirty="0">
                <a:sym typeface="Wingdings" panose="05000000000000000000" pitchFamily="2" charset="2"/>
              </a:rPr>
              <a:t> aplicada à dado coletado pode ou não resultar ser informativa/relevante (Ex. 2)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Informativo/relevante: capacidade de afetar a decisão do analista sobre a plausibilidade das hipóteses (trazer mais ou menos elementos para decidir por H1 vs. H2 vs. H3)</a:t>
            </a:r>
          </a:p>
          <a:p>
            <a:pPr marL="594360" lvl="3">
              <a:spcBef>
                <a:spcPts val="1000"/>
              </a:spcBef>
            </a:pPr>
            <a:endParaRPr lang="pt-BR" sz="2800" noProof="0" dirty="0">
              <a:sym typeface="Wingdings" panose="05000000000000000000" pitchFamily="2" charset="2"/>
            </a:endParaRPr>
          </a:p>
          <a:p>
            <a:pPr marL="1051560" lvl="4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822960" lvl="4" indent="0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01DEC91-9758-C49B-B013-94A8B3F2AA5B}"/>
              </a:ext>
            </a:extLst>
          </p:cNvPr>
          <p:cNvSpPr txBox="1"/>
          <p:nvPr/>
        </p:nvSpPr>
        <p:spPr>
          <a:xfrm>
            <a:off x="838200" y="6169709"/>
            <a:ext cx="552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noProof="0" dirty="0">
                <a:sym typeface="Wingdings" panose="05000000000000000000" pitchFamily="2" charset="2"/>
              </a:rPr>
              <a:t>Referência: Prof. Roger Peng/MSDS - UT Austin</a:t>
            </a:r>
          </a:p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28472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90B173-CAA0-B43F-0E6F-26E1C78C4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9613D-1D29-1A0E-1248-A51FF0E48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1DD800-6E29-B749-D78E-64EF06E4B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1" indent="0" algn="just"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sz="3200" i="1" noProof="0" dirty="0"/>
              <a:t>Data analytics é um conjunto de </a:t>
            </a:r>
            <a:r>
              <a:rPr lang="pt-BR" sz="3200" i="1" u="sng" noProof="0" dirty="0"/>
              <a:t>ferramentas</a:t>
            </a:r>
            <a:r>
              <a:rPr lang="pt-BR" sz="3200" i="1" noProof="0" dirty="0"/>
              <a:t> que possibilitam a análise oportuna e a transformação de um conjunto de </a:t>
            </a:r>
            <a:r>
              <a:rPr lang="pt-BR" sz="3200" i="1" u="sng" noProof="0" dirty="0"/>
              <a:t>dados</a:t>
            </a:r>
            <a:r>
              <a:rPr lang="pt-BR" sz="3200" i="1" noProof="0" dirty="0"/>
              <a:t>  heterogêneo em </a:t>
            </a:r>
            <a:r>
              <a:rPr lang="pt-BR" sz="3200" i="1" u="sng" noProof="0" dirty="0"/>
              <a:t>informações</a:t>
            </a:r>
            <a:r>
              <a:rPr lang="pt-BR" sz="3200" i="1" noProof="0" dirty="0"/>
              <a:t> estruturadas adequadas para a </a:t>
            </a:r>
            <a:r>
              <a:rPr lang="pt-BR" sz="3200" i="1" u="sng" noProof="0" dirty="0"/>
              <a:t>tomada de decisão</a:t>
            </a:r>
            <a:r>
              <a:rPr lang="pt-BR" sz="3200" i="1" noProof="0" dirty="0"/>
              <a:t>. </a:t>
            </a:r>
          </a:p>
          <a:p>
            <a:pPr marL="0" indent="0" algn="ctr">
              <a:buNone/>
            </a:pPr>
            <a:endParaRPr lang="pt-BR" noProof="0" dirty="0"/>
          </a:p>
          <a:p>
            <a:pPr marL="0" indent="0" algn="ctr">
              <a:buNone/>
            </a:pPr>
            <a:endParaRPr lang="pt-BR" sz="2000" noProof="0" dirty="0"/>
          </a:p>
          <a:p>
            <a:pPr marL="0" indent="0" algn="ctr">
              <a:buNone/>
            </a:pPr>
            <a:endParaRPr lang="pt-BR" sz="2000" noProof="0" dirty="0"/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pt-BR" sz="1800" noProof="0" dirty="0">
              <a:latin typeface="Aptos (Corpo)"/>
              <a:cs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 noProof="0" dirty="0">
                <a:latin typeface="Aptos (Corpo)"/>
                <a:cs typeface="Arial" panose="020B0604020202020204" pitchFamily="34" charset="0"/>
              </a:rPr>
              <a:t>Tang, F., Norman, C. S., &amp; Vendrzyk, V. P. (2017). Exploring perceptions of data analytics in the internal audit function.</a:t>
            </a:r>
          </a:p>
          <a:p>
            <a:pPr marL="0" indent="0" algn="ctr">
              <a:buNone/>
            </a:pPr>
            <a:endParaRPr lang="pt-BR" sz="2400" noProof="0" dirty="0">
              <a:solidFill>
                <a:srgbClr val="31571F"/>
              </a:solidFill>
              <a:latin typeface="Caslon-Roman"/>
            </a:endParaRPr>
          </a:p>
          <a:p>
            <a:pPr marL="0" indent="0" algn="ctr">
              <a:buNone/>
            </a:pPr>
            <a:endParaRPr lang="pt-BR" sz="2400" b="0" i="0" noProof="0" dirty="0">
              <a:solidFill>
                <a:srgbClr val="31571F"/>
              </a:solidFill>
              <a:effectLst/>
              <a:latin typeface="Caslon-Roman"/>
            </a:endParaRPr>
          </a:p>
        </p:txBody>
      </p:sp>
    </p:spTree>
    <p:extLst>
      <p:ext uri="{BB962C8B-B14F-4D97-AF65-F5344CB8AC3E}">
        <p14:creationId xmlns:p14="http://schemas.microsoft.com/office/powerpoint/2010/main" val="12495420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F3A2F-3A69-5055-C5FB-2122933BD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E2C6F8-C5BE-DB94-F254-91B5EA63E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CB6DAA-AA35-C676-DFC7-3241E68E9D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lvl="1" indent="0" algn="just"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sz="3200" i="1" noProof="0" dirty="0"/>
              <a:t>Data analytics é um </a:t>
            </a:r>
            <a:r>
              <a:rPr lang="pt-BR" sz="3200" i="1" u="sng" noProof="0" dirty="0"/>
              <a:t>processo</a:t>
            </a:r>
            <a:r>
              <a:rPr lang="pt-BR" sz="3200" i="1" noProof="0" dirty="0"/>
              <a:t> pelo qual </a:t>
            </a:r>
            <a:r>
              <a:rPr lang="pt-BR" sz="3200" i="1" u="sng" noProof="0" dirty="0"/>
              <a:t>insights</a:t>
            </a:r>
            <a:r>
              <a:rPr lang="pt-BR" sz="3200" i="1" noProof="0" dirty="0"/>
              <a:t> são extraídos de </a:t>
            </a:r>
            <a:r>
              <a:rPr lang="pt-BR" sz="3200" i="1" u="sng" noProof="0" dirty="0"/>
              <a:t>dados</a:t>
            </a:r>
            <a:r>
              <a:rPr lang="pt-BR" sz="3200" i="1" noProof="0" dirty="0"/>
              <a:t> </a:t>
            </a:r>
            <a:r>
              <a:rPr lang="pt-BR" sz="3200" i="1" u="sng" noProof="0" dirty="0"/>
              <a:t>internos</a:t>
            </a:r>
            <a:r>
              <a:rPr lang="pt-BR" sz="3200" i="1" noProof="0" dirty="0"/>
              <a:t> ou </a:t>
            </a:r>
            <a:r>
              <a:rPr lang="pt-BR" sz="3200" i="1" u="sng" noProof="0" dirty="0"/>
              <a:t>externos</a:t>
            </a:r>
            <a:r>
              <a:rPr lang="pt-BR" sz="3200" i="1" noProof="0" dirty="0"/>
              <a:t> à organização.</a:t>
            </a:r>
          </a:p>
          <a:p>
            <a:pPr marL="0" indent="0" algn="ctr">
              <a:buNone/>
            </a:pPr>
            <a:endParaRPr lang="pt-BR" noProof="0" dirty="0"/>
          </a:p>
          <a:p>
            <a:pPr marL="0" indent="0" algn="ctr">
              <a:buNone/>
            </a:pPr>
            <a:endParaRPr lang="pt-BR" noProof="0" dirty="0"/>
          </a:p>
          <a:p>
            <a:pPr marL="0" indent="0" algn="ctr">
              <a:buNone/>
            </a:pPr>
            <a:endParaRPr lang="pt-BR" noProof="0" dirty="0"/>
          </a:p>
          <a:p>
            <a:pPr marL="0" indent="0" algn="ctr">
              <a:buNone/>
            </a:pPr>
            <a:endParaRPr lang="pt-BR" noProof="0" dirty="0"/>
          </a:p>
          <a:p>
            <a:pPr marL="0" indent="0" algn="ctr">
              <a:buNone/>
            </a:pPr>
            <a:endParaRPr lang="pt-BR" noProof="0" dirty="0"/>
          </a:p>
          <a:p>
            <a:pPr marL="0" indent="0" algn="ctr">
              <a:buNone/>
            </a:pPr>
            <a:endParaRPr lang="pt-BR" noProof="0" dirty="0"/>
          </a:p>
          <a:p>
            <a:pPr marL="0" indent="0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 noProof="0" dirty="0">
                <a:latin typeface="Aptos (Corpo)"/>
                <a:cs typeface="Arial" panose="020B0604020202020204" pitchFamily="34" charset="0"/>
              </a:rPr>
              <a:t>KPMG. (2012). Leveraging data analytics and continuous auditing within internal audit.</a:t>
            </a:r>
          </a:p>
        </p:txBody>
      </p:sp>
    </p:spTree>
    <p:extLst>
      <p:ext uri="{BB962C8B-B14F-4D97-AF65-F5344CB8AC3E}">
        <p14:creationId xmlns:p14="http://schemas.microsoft.com/office/powerpoint/2010/main" val="107585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3FADD-8C53-DCDE-F272-246EB3C31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D7CDDA-1B56-8755-D45B-35B348CBE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0B8C155-DD5D-5A20-AF8F-5F35ECE8A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1" indent="0" algn="just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sz="3500" i="1" noProof="0" dirty="0"/>
              <a:t>Audit Data Analytics (ADA) é o </a:t>
            </a:r>
            <a:r>
              <a:rPr lang="pt-BR" sz="3500" i="1" u="sng" noProof="0" dirty="0"/>
              <a:t>processo</a:t>
            </a:r>
            <a:r>
              <a:rPr lang="pt-BR" sz="3500" i="1" noProof="0" dirty="0"/>
              <a:t> de exame de conjuntos de dados (datasets) subjacentes ou </a:t>
            </a:r>
            <a:r>
              <a:rPr lang="pt-BR" sz="3500" i="1" u="sng" noProof="0" dirty="0"/>
              <a:t>correlatos</a:t>
            </a:r>
            <a:r>
              <a:rPr lang="pt-BR" sz="3500" i="1" noProof="0" dirty="0"/>
              <a:t> aos </a:t>
            </a:r>
            <a:r>
              <a:rPr lang="pt-BR" sz="3500" i="1" u="sng" noProof="0" dirty="0"/>
              <a:t>objetivos</a:t>
            </a:r>
            <a:r>
              <a:rPr lang="pt-BR" sz="3500" i="1" noProof="0" dirty="0"/>
              <a:t> de uma </a:t>
            </a:r>
            <a:r>
              <a:rPr lang="pt-BR" sz="3500" i="1" u="sng" noProof="0" dirty="0"/>
              <a:t>auditoria</a:t>
            </a:r>
            <a:r>
              <a:rPr lang="pt-BR" sz="3500" i="1" noProof="0" dirty="0"/>
              <a:t> com a finalidade de extrair </a:t>
            </a:r>
            <a:r>
              <a:rPr lang="pt-BR" sz="3500" i="1" u="sng" noProof="0" dirty="0"/>
              <a:t>informações úteis</a:t>
            </a:r>
            <a:r>
              <a:rPr lang="pt-BR" sz="3500" i="1" noProof="0" dirty="0"/>
              <a:t>, por meio de análise, modelagem e visualização.</a:t>
            </a:r>
          </a:p>
          <a:p>
            <a:pPr marL="0" indent="0" algn="just">
              <a:lnSpc>
                <a:spcPct val="100000"/>
              </a:lnSpc>
              <a:spcAft>
                <a:spcPts val="1200"/>
              </a:spcAft>
              <a:buNone/>
            </a:pPr>
            <a:endParaRPr lang="pt-BR" sz="24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spcAft>
                <a:spcPts val="1200"/>
              </a:spcAft>
              <a:buNone/>
            </a:pPr>
            <a:endParaRPr lang="pt-BR" sz="24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pt-BR" sz="1900" noProof="0" dirty="0">
                <a:latin typeface="Aptos (Corpo)"/>
                <a:cs typeface="Arial" panose="020B0604020202020204" pitchFamily="34" charset="0"/>
              </a:rPr>
              <a:t>AICPA (2014).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pt-BR" sz="1900" noProof="0" dirty="0">
                <a:latin typeface="Aptos (Corpo)"/>
                <a:cs typeface="Arial" panose="020B0604020202020204" pitchFamily="34" charset="0"/>
              </a:rPr>
              <a:t>Salvatore, A. (2024). Data analytics em auditoria: uma abordagem prática e gerencial.</a:t>
            </a:r>
          </a:p>
        </p:txBody>
      </p:sp>
    </p:spTree>
    <p:extLst>
      <p:ext uri="{BB962C8B-B14F-4D97-AF65-F5344CB8AC3E}">
        <p14:creationId xmlns:p14="http://schemas.microsoft.com/office/powerpoint/2010/main" val="2685970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9D699D-9F82-5D44-6673-9AA555BAE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D49FAA-872C-2888-280F-6947C649D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Fiscalizações no âmbito do Tribunal de Contas do DF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704328F-0498-4E73-1042-48C0AD0A1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b="1" noProof="0" dirty="0">
                <a:sym typeface="Wingdings" panose="05000000000000000000" pitchFamily="2" charset="2"/>
              </a:rPr>
              <a:t>Divisão de Auditoria Financeira e de Programas</a:t>
            </a:r>
          </a:p>
          <a:p>
            <a:pPr marL="594360" lvl="3">
              <a:spcBef>
                <a:spcPts val="1000"/>
              </a:spcBef>
            </a:pPr>
            <a:endParaRPr lang="pt-BR" sz="2800" noProof="0" dirty="0">
              <a:sym typeface="Wingdings" panose="05000000000000000000" pitchFamily="2" charset="2"/>
            </a:endParaRPr>
          </a:p>
          <a:p>
            <a:pPr marL="594360" lvl="3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Auditoria Operacional (desempenho)</a:t>
            </a:r>
          </a:p>
          <a:p>
            <a:pPr marL="594360" lvl="3">
              <a:spcBef>
                <a:spcPts val="1000"/>
              </a:spcBef>
            </a:pPr>
            <a:endParaRPr lang="pt-BR" sz="2800" noProof="0" dirty="0">
              <a:sym typeface="Wingdings" panose="05000000000000000000" pitchFamily="2" charset="2"/>
            </a:endParaRPr>
          </a:p>
          <a:p>
            <a:pPr marL="594360" lvl="3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Auditoria Financeira</a:t>
            </a:r>
          </a:p>
          <a:p>
            <a:pPr marL="365760" lvl="3" indent="0">
              <a:spcBef>
                <a:spcPts val="1000"/>
              </a:spcBef>
              <a:buNone/>
            </a:pPr>
            <a:endParaRPr lang="pt-BR" sz="2800" noProof="0" dirty="0">
              <a:sym typeface="Wingdings" panose="05000000000000000000" pitchFamily="2" charset="2"/>
            </a:endParaRPr>
          </a:p>
          <a:p>
            <a:pPr marL="1051560" lvl="4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822960" lvl="4" indent="0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79538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035C28-E874-FCB3-3E94-1FC7A2E84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AB86D2-48DD-8862-74DB-FE1CB586B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Gestão e Recursos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A23491-EE5B-4369-8151-EFC29277E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Pessoal</a:t>
            </a:r>
          </a:p>
          <a:p>
            <a:pPr marL="228600" lvl="1">
              <a:spcBef>
                <a:spcPts val="1000"/>
              </a:spcBef>
            </a:pPr>
            <a:endParaRPr lang="pt-BR" sz="3200" noProof="0" dirty="0"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pt-BR" sz="3200" noProof="0" dirty="0"/>
              <a:t>Capacidade Técnica</a:t>
            </a:r>
          </a:p>
          <a:p>
            <a:pPr marL="228600" lvl="1">
              <a:spcBef>
                <a:spcPts val="1000"/>
              </a:spcBef>
            </a:pPr>
            <a:endParaRPr lang="pt-BR" sz="3200" noProof="0" dirty="0"/>
          </a:p>
          <a:p>
            <a:pPr marL="228600" lvl="1">
              <a:spcBef>
                <a:spcPts val="1000"/>
              </a:spcBef>
            </a:pPr>
            <a:r>
              <a:rPr lang="pt-BR" sz="3200" noProof="0" dirty="0"/>
              <a:t>Investimento em sistemas</a:t>
            </a:r>
          </a:p>
          <a:p>
            <a:pPr marL="228600" lvl="1">
              <a:spcBef>
                <a:spcPts val="1000"/>
              </a:spcBef>
            </a:pPr>
            <a:endParaRPr lang="pt-BR" sz="3200" noProof="0" dirty="0"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pt-BR" sz="3200" b="1" noProof="0" dirty="0"/>
              <a:t>Bases de dados disponíveis</a:t>
            </a:r>
            <a:endParaRPr lang="pt-BR" sz="2800" b="1" noProof="0" dirty="0">
              <a:sym typeface="Wingdings" panose="05000000000000000000" pitchFamily="2" charset="2"/>
            </a:endParaRPr>
          </a:p>
          <a:p>
            <a:pPr marL="1051560" lvl="4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822960" lvl="4" indent="0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507388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2E1F6A-B65B-6985-0E94-A7054B6FD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7D9A9-4DF5-3B6A-1D3B-87A7F4044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Exemplos de fiscalizações - Dados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4CEE4F91-1024-0EDD-8843-F181A7BBE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1582" y="1530477"/>
            <a:ext cx="3991076" cy="4491038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F84927A-C1CB-FAA0-62C4-E0413255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185" y="2807638"/>
            <a:ext cx="5322568" cy="188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82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E1D7D-114F-B985-FD96-FCBF52CE5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993C8A-C4C5-BE95-FF36-692716867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noProof="0" dirty="0"/>
              <a:t>Exemplos de fiscalizações – Dados/sustentabilidade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E4807DCD-F1E1-A74C-8796-801154214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6898" y="1621917"/>
            <a:ext cx="3609547" cy="4491038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1A264D7-1B47-1513-6BBE-92BC974B8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338" y="1799201"/>
            <a:ext cx="4591691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32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F5A1E-EEB0-34B6-842E-DFE12910AB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5C686A-BA78-FC2A-A3F2-B232EAF56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Science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3A11D5-6CD2-D1B6-7BDE-F69010B14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/>
              <a:t>Tópico do Painel </a:t>
            </a:r>
          </a:p>
          <a:p>
            <a:pPr marL="777240" lvl="4">
              <a:spcBef>
                <a:spcPts val="1000"/>
              </a:spcBef>
            </a:pPr>
            <a:r>
              <a:rPr lang="pt-BR" sz="2800" noProof="0" dirty="0"/>
              <a:t>Inovação no setor público </a:t>
            </a:r>
          </a:p>
          <a:p>
            <a:pPr marL="777240" lvl="4" fontAlgn="base">
              <a:spcBef>
                <a:spcPts val="1000"/>
              </a:spcBef>
            </a:pPr>
            <a:r>
              <a:rPr lang="pt-BR" sz="2800" noProof="0" dirty="0"/>
              <a:t>Contabilidade aplicada ao setor público  </a:t>
            </a:r>
          </a:p>
          <a:p>
            <a:pPr marL="777240" lvl="4" fontAlgn="base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Auditoria Financeira: bens imóveis</a:t>
            </a:r>
            <a:endParaRPr lang="pt-BR" sz="2800" noProof="0" dirty="0"/>
          </a:p>
          <a:p>
            <a:pPr marL="777240" lvl="4" fontAlgn="base">
              <a:spcBef>
                <a:spcPts val="1000"/>
              </a:spcBef>
            </a:pPr>
            <a:r>
              <a:rPr lang="pt-BR" sz="2800" noProof="0" dirty="0"/>
              <a:t>Sustentabilidade / Proteção do Patrimônio Público</a:t>
            </a:r>
          </a:p>
          <a:p>
            <a:pPr marL="777240" lvl="4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777240" lvl="4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777240" lvl="4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411480" lvl="2">
              <a:spcBef>
                <a:spcPts val="1000"/>
              </a:spcBef>
            </a:pPr>
            <a:endParaRPr lang="pt-BR" sz="2400" noProof="0" dirty="0"/>
          </a:p>
          <a:p>
            <a:pPr marL="685800" lvl="2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685800" lvl="3" indent="0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0" indent="0" algn="just">
              <a:lnSpc>
                <a:spcPct val="100000"/>
              </a:lnSpc>
              <a:spcAft>
                <a:spcPts val="1200"/>
              </a:spcAft>
              <a:buNone/>
            </a:pPr>
            <a:endParaRPr lang="pt-BR" sz="24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0158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4FEE5-9E5D-6410-281F-CE360BA76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A3FBF0-5542-409B-B728-A89268D4D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noProof="0" dirty="0"/>
              <a:t>Exemplos de fiscalizações - Dados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4CFACE90-9580-3C41-62C9-07998C8EF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349" y="1731645"/>
            <a:ext cx="3534613" cy="4491038"/>
          </a:xfr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A4810BB-2737-579D-F9D6-B4117C272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2659" y="2127031"/>
            <a:ext cx="6055683" cy="321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8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C1225-E554-C118-92DC-BC9CF5FFB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AE6DCB-707D-6EC2-8E4E-56E795C48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sz="2800" noProof="0" dirty="0"/>
              <a:t>Como a auditoria financeira pode ser um indutor na busca e recepção de dados governamentais essenciais para empreender fiscalizações efetivas.</a:t>
            </a:r>
            <a:endParaRPr lang="pt-BR" sz="2800" noProof="0" dirty="0">
              <a:sym typeface="Wingdings" panose="05000000000000000000" pitchFamily="2" charset="2"/>
            </a:endParaRPr>
          </a:p>
          <a:p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9AF610-0F78-F2F8-BCB3-F32032E94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600" noProof="0" dirty="0"/>
              <a:t>Auditoria Financeira</a:t>
            </a:r>
          </a:p>
        </p:txBody>
      </p:sp>
    </p:spTree>
    <p:extLst>
      <p:ext uri="{BB962C8B-B14F-4D97-AF65-F5344CB8AC3E}">
        <p14:creationId xmlns:p14="http://schemas.microsoft.com/office/powerpoint/2010/main" val="1822998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2ABE95-5BD0-8BA5-5274-C19B18DB5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ADDC5B-4F80-562A-26DD-1BB104D2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Introdução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5E6805-4FE2-1C36-2749-8D7A24D84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Auditoria Financeira </a:t>
            </a:r>
            <a:r>
              <a:rPr lang="pt-BR" sz="3200" noProof="0" dirty="0">
                <a:latin typeface="Arial" panose="020B0604020202020204" pitchFamily="34" charset="0"/>
                <a:sym typeface="Wingdings" panose="05000000000000000000" pitchFamily="2" charset="2"/>
              </a:rPr>
              <a:t>–</a:t>
            </a:r>
            <a:r>
              <a:rPr lang="pt-BR" sz="3200" noProof="0" dirty="0">
                <a:sym typeface="Wingdings" panose="05000000000000000000" pitchFamily="2" charset="2"/>
              </a:rPr>
              <a:t> Definição do Escopo</a:t>
            </a:r>
          </a:p>
          <a:p>
            <a:pPr marL="594360" lvl="3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Verificação do imobilizado: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Terrenos (Praças, parques, etc.) e demais glebas de terra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Prédios/Edificações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Bens de Uso Comum do Povo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3658752-2323-59E1-0F80-1E2F44201C86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317643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FC890-C5B6-67E3-9EF0-7CCBE9989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CA868-C2BE-F22F-4EF7-5E0A7B0E3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Introdução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8BE6D0-2F1A-0A91-E237-725F24EB34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Auditoria Financeira </a:t>
            </a:r>
            <a:r>
              <a:rPr lang="pt-BR" sz="3200" noProof="0" dirty="0">
                <a:latin typeface="Arial" panose="020B0604020202020204" pitchFamily="34" charset="0"/>
                <a:sym typeface="Wingdings" panose="05000000000000000000" pitchFamily="2" charset="2"/>
              </a:rPr>
              <a:t>–</a:t>
            </a:r>
            <a:r>
              <a:rPr lang="pt-BR" sz="3200" noProof="0" dirty="0">
                <a:sym typeface="Wingdings" panose="05000000000000000000" pitchFamily="2" charset="2"/>
              </a:rPr>
              <a:t> Definição do Escopo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Quais características estão diretamente associadas (correlacionadas) ao valor econômico de um terreno vazio (sem edificação)?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Área (m2)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Localização (bairro, avenida, cep, etc.)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Plano/existência de declives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Destinação de uso (o que pode ser construído no local)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Etc...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D1EBA670-083D-5898-0CA1-F69EF36779E2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078280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EB21B-4189-568C-667D-5F1404595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F59D8-A616-20E2-93DD-8A79712E3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Introdução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02B807-4545-9812-2414-6BDB07E64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Auditoria Financeira </a:t>
            </a:r>
            <a:r>
              <a:rPr lang="pt-BR" sz="3200" noProof="0" dirty="0">
                <a:latin typeface="Arial" panose="020B0604020202020204" pitchFamily="34" charset="0"/>
                <a:sym typeface="Wingdings" panose="05000000000000000000" pitchFamily="2" charset="2"/>
              </a:rPr>
              <a:t>–</a:t>
            </a:r>
            <a:r>
              <a:rPr lang="pt-BR" sz="3200" noProof="0" dirty="0">
                <a:sym typeface="Wingdings" panose="05000000000000000000" pitchFamily="2" charset="2"/>
              </a:rPr>
              <a:t> Definição do Escopo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Impossível estabelecer um valor econômico exato de referência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Valor de referência: comparar contra o valor da contabilidade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Aproximações/modelos/ferramentas de análises (Data Analytics)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FF604E7-0791-CEDC-3E82-C0FC08C581E3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42241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F812A-8B9D-C032-1A56-ED0C09FEA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A92D06-A41B-1CA0-FDAC-70929DA28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Introdução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D5BEC8-4673-4833-981A-C52FC7CFF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Auditoria Financeira </a:t>
            </a:r>
            <a:r>
              <a:rPr lang="pt-BR" sz="3200" noProof="0" dirty="0">
                <a:latin typeface="Arial" panose="020B0604020202020204" pitchFamily="34" charset="0"/>
                <a:sym typeface="Wingdings" panose="05000000000000000000" pitchFamily="2" charset="2"/>
              </a:rPr>
              <a:t>–</a:t>
            </a:r>
            <a:r>
              <a:rPr lang="pt-BR" sz="3200" noProof="0" dirty="0">
                <a:sym typeface="Wingdings" panose="05000000000000000000" pitchFamily="2" charset="2"/>
              </a:rPr>
              <a:t> Definição do Escopo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E quanto a prédios/edificações?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Idade da construção/estado de conservação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Realização de reforma 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Arquitetura 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Qualidade do material/acabamento 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Destinação de uso (negócios permitidos)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Etc... 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+ Terreno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0C6C827-0F26-CB20-844D-9294FCB2B47E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009668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28A6E8-99EA-5FE0-6B85-AA2E1C398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5D9AE7-5045-9C3D-2440-EB6ABADAD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Introdução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375E83-E36C-E25A-1355-FCEF6E8933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Auditoria Financeira </a:t>
            </a:r>
            <a:r>
              <a:rPr lang="pt-BR" sz="3200" noProof="0" dirty="0">
                <a:latin typeface="Arial" panose="020B0604020202020204" pitchFamily="34" charset="0"/>
                <a:sym typeface="Wingdings" panose="05000000000000000000" pitchFamily="2" charset="2"/>
              </a:rPr>
              <a:t>–</a:t>
            </a:r>
            <a:r>
              <a:rPr lang="pt-BR" sz="3200" noProof="0" dirty="0">
                <a:sym typeface="Wingdings" panose="05000000000000000000" pitchFamily="2" charset="2"/>
              </a:rPr>
              <a:t> Definição do Escopo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E quanto a prédios/edificações?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Idade da construção/estado de conservação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Realização de reforma 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Arquitetura 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Qualidade do material/acabamento 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Destinação de uso (negócios permitidos)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Etc... 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+ Terreno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347EFEF4-0915-4490-1814-A73466BCF98E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CD212223-9582-37AF-87D8-252FD00A55F4}"/>
              </a:ext>
            </a:extLst>
          </p:cNvPr>
          <p:cNvSpPr/>
          <p:nvPr/>
        </p:nvSpPr>
        <p:spPr>
          <a:xfrm>
            <a:off x="1210113" y="2286805"/>
            <a:ext cx="6629400" cy="364845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729BA41D-203F-31D5-FB08-8EABF1349361}"/>
              </a:ext>
            </a:extLst>
          </p:cNvPr>
          <p:cNvCxnSpPr>
            <a:cxnSpLocks/>
          </p:cNvCxnSpPr>
          <p:nvPr/>
        </p:nvCxnSpPr>
        <p:spPr>
          <a:xfrm>
            <a:off x="2729053" y="2388965"/>
            <a:ext cx="3054096" cy="3326892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CA95F9B6-0B4B-C389-B04B-EFE380EA2C50}"/>
              </a:ext>
            </a:extLst>
          </p:cNvPr>
          <p:cNvCxnSpPr>
            <a:cxnSpLocks/>
          </p:cNvCxnSpPr>
          <p:nvPr/>
        </p:nvCxnSpPr>
        <p:spPr>
          <a:xfrm flipH="1">
            <a:off x="2681809" y="2468880"/>
            <a:ext cx="3148584" cy="3284305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spaço Reservado para Conteúdo 2">
            <a:extLst>
              <a:ext uri="{FF2B5EF4-FFF2-40B4-BE49-F238E27FC236}">
                <a16:creationId xmlns:a16="http://schemas.microsoft.com/office/drawing/2014/main" id="{8D6E0D78-137B-2EAA-DCC3-BE3174B5F4BC}"/>
              </a:ext>
            </a:extLst>
          </p:cNvPr>
          <p:cNvSpPr txBox="1">
            <a:spLocks/>
          </p:cNvSpPr>
          <p:nvPr/>
        </p:nvSpPr>
        <p:spPr>
          <a:xfrm>
            <a:off x="8162908" y="2635245"/>
            <a:ext cx="3508248" cy="2139525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lvl="2" indent="-457200">
              <a:spcBef>
                <a:spcPts val="1000"/>
              </a:spcBef>
              <a:buFont typeface="+mj-lt"/>
              <a:buAutoNum type="arabicParenR"/>
            </a:pPr>
            <a:r>
              <a:rPr lang="pt-BR" sz="2600" noProof="0" dirty="0">
                <a:sym typeface="Wingdings" panose="05000000000000000000" pitchFamily="2" charset="2"/>
              </a:rPr>
              <a:t>Análise ainda mais complexa</a:t>
            </a:r>
          </a:p>
          <a:p>
            <a:pPr marL="685800" lvl="2" indent="-457200">
              <a:spcBef>
                <a:spcPts val="1000"/>
              </a:spcBef>
              <a:buFont typeface="+mj-lt"/>
              <a:buAutoNum type="arabicParenR"/>
            </a:pPr>
            <a:r>
              <a:rPr lang="pt-BR" sz="2600" noProof="0" dirty="0">
                <a:sym typeface="Wingdings" panose="05000000000000000000" pitchFamily="2" charset="2"/>
              </a:rPr>
              <a:t>Contabilidade já tem  solução mais simples prédios/edificações: depreciação</a:t>
            </a:r>
          </a:p>
          <a:p>
            <a:pPr marL="0" indent="0" algn="just">
              <a:lnSpc>
                <a:spcPct val="100000"/>
              </a:lnSpc>
              <a:spcAft>
                <a:spcPts val="1200"/>
              </a:spcAft>
              <a:buFont typeface="Calibri" panose="020F0502020204030204" pitchFamily="34" charset="0"/>
              <a:buNone/>
            </a:pPr>
            <a:endParaRPr lang="pt-BR" sz="24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A2101D85-545A-3890-6740-F14175CA2679}"/>
              </a:ext>
            </a:extLst>
          </p:cNvPr>
          <p:cNvCxnSpPr>
            <a:cxnSpLocks/>
          </p:cNvCxnSpPr>
          <p:nvPr/>
        </p:nvCxnSpPr>
        <p:spPr>
          <a:xfrm>
            <a:off x="9538513" y="4659239"/>
            <a:ext cx="378519" cy="339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057773B-D098-12F3-C100-73DA2BE18C68}"/>
              </a:ext>
            </a:extLst>
          </p:cNvPr>
          <p:cNvSpPr txBox="1"/>
          <p:nvPr/>
        </p:nvSpPr>
        <p:spPr>
          <a:xfrm>
            <a:off x="8791534" y="4982281"/>
            <a:ext cx="3130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 a parte do </a:t>
            </a:r>
            <a:r>
              <a:rPr lang="pt-BR" sz="2400" b="1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terreno</a:t>
            </a:r>
            <a:r>
              <a:rPr lang="pt-BR" sz="2400" noProof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</a:p>
        </p:txBody>
      </p:sp>
      <p:sp>
        <p:nvSpPr>
          <p:cNvPr id="22" name="Seta: para a Direita 21">
            <a:extLst>
              <a:ext uri="{FF2B5EF4-FFF2-40B4-BE49-F238E27FC236}">
                <a16:creationId xmlns:a16="http://schemas.microsoft.com/office/drawing/2014/main" id="{1A01AEB1-B781-859E-FEB0-575576BE046D}"/>
              </a:ext>
            </a:extLst>
          </p:cNvPr>
          <p:cNvSpPr/>
          <p:nvPr/>
        </p:nvSpPr>
        <p:spPr>
          <a:xfrm>
            <a:off x="7853354" y="3220470"/>
            <a:ext cx="365760" cy="83194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42542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E88DB9-D023-5CE6-C248-F3C2A4861C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74D49D-3622-CF22-376F-154F1A7BA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Introdução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870EBA-D14F-D61D-7BCB-22803D43F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latin typeface="Aptos (Corpo)"/>
                <a:sym typeface="Wingdings" panose="05000000000000000000" pitchFamily="2" charset="2"/>
              </a:rPr>
              <a:t>Auditoria Financeira – Definição do Escopo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Deliminar o </a:t>
            </a:r>
            <a:r>
              <a:rPr lang="pt-BR" sz="2800" u="sng" noProof="0" dirty="0">
                <a:latin typeface="Aptos (Corpo)"/>
                <a:sym typeface="Wingdings" panose="05000000000000000000" pitchFamily="2" charset="2"/>
              </a:rPr>
              <a:t>escopo</a:t>
            </a: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 apenas para o recorte do </a:t>
            </a:r>
            <a:r>
              <a:rPr lang="pt-BR" sz="2800" u="sng" noProof="0" dirty="0">
                <a:latin typeface="Aptos (Corpo)"/>
                <a:sym typeface="Wingdings" panose="05000000000000000000" pitchFamily="2" charset="2"/>
              </a:rPr>
              <a:t>terreno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</a:rPr>
              <a:t>NBC TSP 17 – Ativo Imobilizado:</a:t>
            </a:r>
          </a:p>
          <a:p>
            <a:pPr marL="365760" lvl="3" indent="0" algn="just">
              <a:spcBef>
                <a:spcPts val="1000"/>
              </a:spcBef>
              <a:buNone/>
            </a:pPr>
            <a:r>
              <a:rPr lang="pt-BR" sz="2800" i="1" noProof="0" dirty="0">
                <a:latin typeface="Aptos (Corpo)"/>
              </a:rPr>
              <a:t>74. </a:t>
            </a:r>
            <a:r>
              <a:rPr lang="pt-BR" sz="2800" i="1" u="sng" noProof="0" dirty="0">
                <a:latin typeface="Aptos (Corpo)"/>
              </a:rPr>
              <a:t>Terrenos</a:t>
            </a:r>
            <a:r>
              <a:rPr lang="pt-BR" sz="2800" i="1" noProof="0" dirty="0">
                <a:latin typeface="Aptos (Corpo)"/>
              </a:rPr>
              <a:t> e </a:t>
            </a:r>
            <a:r>
              <a:rPr lang="pt-BR" sz="2800" i="1" u="sng" noProof="0" dirty="0">
                <a:latin typeface="Aptos (Corpo)"/>
              </a:rPr>
              <a:t>edifícios</a:t>
            </a:r>
            <a:r>
              <a:rPr lang="pt-BR" sz="2800" i="1" noProof="0" dirty="0">
                <a:latin typeface="Aptos (Corpo)"/>
              </a:rPr>
              <a:t> são </a:t>
            </a:r>
            <a:r>
              <a:rPr lang="pt-BR" sz="2800" i="1" u="sng" noProof="0" dirty="0">
                <a:latin typeface="Aptos (Corpo)"/>
              </a:rPr>
              <a:t>ativos separáveis </a:t>
            </a:r>
            <a:r>
              <a:rPr lang="pt-BR" sz="2800" i="1" noProof="0" dirty="0">
                <a:latin typeface="Aptos (Corpo)"/>
              </a:rPr>
              <a:t>e são </a:t>
            </a:r>
            <a:r>
              <a:rPr lang="pt-BR" sz="2800" i="1" u="sng" noProof="0" dirty="0">
                <a:latin typeface="Aptos (Corpo)"/>
              </a:rPr>
              <a:t>contabilizados separadamente</a:t>
            </a:r>
            <a:r>
              <a:rPr lang="pt-BR" sz="2800" i="1" noProof="0" dirty="0">
                <a:latin typeface="Aptos (Corpo)"/>
              </a:rPr>
              <a:t>, mesmo quando sejam adquiridos conjuntamente. [...] Os </a:t>
            </a:r>
            <a:r>
              <a:rPr lang="pt-BR" sz="2800" i="1" u="sng" noProof="0" dirty="0">
                <a:latin typeface="Aptos (Corpo)"/>
              </a:rPr>
              <a:t>edifícios</a:t>
            </a:r>
            <a:r>
              <a:rPr lang="pt-BR" sz="2800" i="1" noProof="0" dirty="0">
                <a:latin typeface="Aptos (Corpo)"/>
              </a:rPr>
              <a:t> têm </a:t>
            </a:r>
            <a:r>
              <a:rPr lang="pt-BR" sz="2800" i="1" u="sng" noProof="0" dirty="0">
                <a:latin typeface="Aptos (Corpo)"/>
              </a:rPr>
              <a:t>vida útil limitada </a:t>
            </a:r>
            <a:r>
              <a:rPr lang="pt-BR" sz="2800" i="1" noProof="0" dirty="0">
                <a:latin typeface="Aptos (Corpo)"/>
              </a:rPr>
              <a:t>e por isso são ativos </a:t>
            </a:r>
            <a:r>
              <a:rPr lang="pt-BR" sz="2800" i="1" u="sng" noProof="0" dirty="0">
                <a:latin typeface="Aptos (Corpo)"/>
              </a:rPr>
              <a:t>depreciáveis</a:t>
            </a:r>
            <a:r>
              <a:rPr lang="pt-BR" sz="2800" i="1" noProof="0" dirty="0">
                <a:latin typeface="Aptos (Corpo)"/>
              </a:rPr>
              <a:t>. O aumento de valor de um </a:t>
            </a:r>
            <a:r>
              <a:rPr lang="pt-BR" sz="2800" i="1" u="sng" noProof="0" dirty="0">
                <a:latin typeface="Aptos (Corpo)"/>
              </a:rPr>
              <a:t>terreno </a:t>
            </a:r>
            <a:r>
              <a:rPr lang="pt-BR" sz="2800" i="1" noProof="0" dirty="0">
                <a:latin typeface="Aptos (Corpo)"/>
              </a:rPr>
              <a:t>no qual um edifício esteja construído </a:t>
            </a:r>
            <a:r>
              <a:rPr lang="pt-BR" sz="2800" i="1" u="sng" noProof="0" dirty="0">
                <a:latin typeface="Aptos (Corpo)"/>
              </a:rPr>
              <a:t>não afeta </a:t>
            </a:r>
            <a:r>
              <a:rPr lang="pt-BR" sz="2800" i="1" noProof="0" dirty="0">
                <a:latin typeface="Aptos (Corpo)"/>
              </a:rPr>
              <a:t>a determinação do </a:t>
            </a:r>
            <a:r>
              <a:rPr lang="pt-BR" sz="2800" i="1" u="sng" noProof="0" dirty="0">
                <a:latin typeface="Aptos (Corpo)"/>
              </a:rPr>
              <a:t>montante depreciável do edifício</a:t>
            </a:r>
            <a:r>
              <a:rPr lang="pt-BR" sz="2800" i="1" noProof="0" dirty="0">
                <a:latin typeface="Aptos (Corpo)"/>
              </a:rPr>
              <a:t>. </a:t>
            </a:r>
            <a:endParaRPr lang="pt-BR" sz="2800" i="1" noProof="0" dirty="0">
              <a:latin typeface="Aptos (Corpo)"/>
              <a:sym typeface="Wingdings" panose="05000000000000000000" pitchFamily="2" charset="2"/>
            </a:endParaRPr>
          </a:p>
          <a:p>
            <a:pPr marL="594360" lvl="3" algn="just">
              <a:spcBef>
                <a:spcPts val="1000"/>
              </a:spcBef>
            </a:pPr>
            <a:endParaRPr lang="pt-BR" sz="2800" noProof="0" dirty="0">
              <a:latin typeface="Arial" panose="020B0604020202020204" pitchFamily="34" charset="0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6BBD55F-0112-58A3-C815-B42CCB0A6399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597226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E2462-4F44-34E4-C31D-CCDED5C04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3D91A9-FD39-C47A-9AED-6D3BF79D7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Introdução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D50CAF-08F4-71E9-5E2E-14EA6781D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latin typeface="Aptos (Corpo)"/>
                <a:sym typeface="Wingdings" panose="05000000000000000000" pitchFamily="2" charset="2"/>
              </a:rPr>
              <a:t>Auditoria Financeira – Definição do Escopo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MCASP:</a:t>
            </a:r>
            <a:endParaRPr lang="pt-BR" sz="2800" u="sng" noProof="0" dirty="0">
              <a:latin typeface="Aptos (Corpo)"/>
              <a:sym typeface="Wingdings" panose="05000000000000000000" pitchFamily="2" charset="2"/>
            </a:endParaRPr>
          </a:p>
          <a:p>
            <a:pPr marL="365760" lvl="3" indent="0" algn="just">
              <a:spcBef>
                <a:spcPts val="1000"/>
              </a:spcBef>
              <a:buNone/>
            </a:pPr>
            <a:r>
              <a:rPr lang="pt-BR" sz="2800" i="1" noProof="0" dirty="0">
                <a:latin typeface="Aptos (Corpo)"/>
              </a:rPr>
              <a:t>Em função de suas características, alguns itens do ativo </a:t>
            </a:r>
            <a:r>
              <a:rPr lang="pt-BR" sz="2800" i="1" u="sng" noProof="0" dirty="0">
                <a:latin typeface="Aptos (Corpo)"/>
              </a:rPr>
              <a:t>não deverão ser depreciados</a:t>
            </a:r>
            <a:r>
              <a:rPr lang="pt-BR" sz="2800" i="1" noProof="0" dirty="0">
                <a:latin typeface="Aptos (Corpo)"/>
              </a:rPr>
              <a:t>. Como exemplos de bens que não se encontram sujeitos à depreciação têm-se os </a:t>
            </a:r>
            <a:r>
              <a:rPr lang="pt-BR" sz="2800" i="1" u="sng" noProof="0" dirty="0">
                <a:latin typeface="Aptos (Corpo)"/>
              </a:rPr>
              <a:t>terrenos</a:t>
            </a:r>
            <a:r>
              <a:rPr lang="pt-BR" sz="2800" i="1" noProof="0" dirty="0">
                <a:latin typeface="Aptos (Corpo)"/>
              </a:rPr>
              <a:t> (MCASP, 10 ed., fl. 233). </a:t>
            </a:r>
            <a:endParaRPr lang="pt-BR" sz="2800" noProof="0" dirty="0">
              <a:latin typeface="Aptos (Corpo)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772B4619-3379-A9EC-4106-353FF3C80A70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59729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9AC8B-7922-C2E2-A3D4-DB69CEF8B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343850-CECC-91D4-C671-7DF0C414F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Introdução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E7838E-62FD-3321-0CB9-01C3C55EE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latin typeface="Aptos (Corpo)"/>
                <a:sym typeface="Wingdings" panose="05000000000000000000" pitchFamily="2" charset="2"/>
              </a:rPr>
              <a:t>Auditoria Financeira – Definição do Escopo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4314AF7-2BD7-5988-925C-1CA1079D9447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5D372C-C675-898B-8E1E-C7E8286FC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5371" y="2393800"/>
            <a:ext cx="4782217" cy="305795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818574D-9D10-8A14-5D71-1FBC592D4DF4}"/>
              </a:ext>
            </a:extLst>
          </p:cNvPr>
          <p:cNvSpPr txBox="1"/>
          <p:nvPr/>
        </p:nvSpPr>
        <p:spPr>
          <a:xfrm>
            <a:off x="3666744" y="3260174"/>
            <a:ext cx="13202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/>
              <a:t>prédio/</a:t>
            </a:r>
          </a:p>
          <a:p>
            <a:r>
              <a:rPr lang="pt-BR" noProof="0" dirty="0"/>
              <a:t>edificação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2CA9A7-969E-B461-1F0D-20EFE2ABB31B}"/>
              </a:ext>
            </a:extLst>
          </p:cNvPr>
          <p:cNvSpPr txBox="1"/>
          <p:nvPr/>
        </p:nvSpPr>
        <p:spPr>
          <a:xfrm>
            <a:off x="7360920" y="2289862"/>
            <a:ext cx="32041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1" noProof="0" dirty="0"/>
              <a:t>Não é Escopo desse procedimento</a:t>
            </a:r>
            <a:r>
              <a:rPr lang="pt-BR" noProof="0" dirty="0"/>
              <a:t>:</a:t>
            </a:r>
          </a:p>
          <a:p>
            <a:pPr algn="just"/>
            <a:r>
              <a:rPr lang="pt-BR" noProof="0" dirty="0"/>
              <a:t>Para efeito desse estudo de caso não nos interessa qualquer edificação/ prédio ou estrutura incorporada ao terreno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6F2FE2D-3FBB-6765-A5A7-60ACD593A095}"/>
              </a:ext>
            </a:extLst>
          </p:cNvPr>
          <p:cNvSpPr txBox="1"/>
          <p:nvPr/>
        </p:nvSpPr>
        <p:spPr>
          <a:xfrm>
            <a:off x="2975587" y="4902654"/>
            <a:ext cx="2050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noProof="0" dirty="0"/>
              <a:t>Escopo</a:t>
            </a:r>
            <a:r>
              <a:rPr lang="pt-BR" noProof="0" dirty="0"/>
              <a:t>:</a:t>
            </a:r>
          </a:p>
          <a:p>
            <a:r>
              <a:rPr lang="pt-BR" noProof="0" dirty="0"/>
              <a:t>projeção </a:t>
            </a:r>
            <a:r>
              <a:rPr lang="pt-BR" b="1" noProof="0" dirty="0"/>
              <a:t>cinza</a:t>
            </a:r>
            <a:r>
              <a:rPr lang="pt-BR" noProof="0" dirty="0"/>
              <a:t>/</a:t>
            </a:r>
          </a:p>
          <a:p>
            <a:r>
              <a:rPr lang="pt-BR" noProof="0" dirty="0"/>
              <a:t>área do terreno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2D12616D-D884-0268-353A-16BF1EEFC5AB}"/>
              </a:ext>
            </a:extLst>
          </p:cNvPr>
          <p:cNvCxnSpPr>
            <a:cxnSpLocks/>
          </p:cNvCxnSpPr>
          <p:nvPr/>
        </p:nvCxnSpPr>
        <p:spPr>
          <a:xfrm>
            <a:off x="8423280" y="3906504"/>
            <a:ext cx="378519" cy="339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38265DC-9EB6-DBA6-CADB-8CB476CDD904}"/>
              </a:ext>
            </a:extLst>
          </p:cNvPr>
          <p:cNvSpPr txBox="1"/>
          <p:nvPr/>
        </p:nvSpPr>
        <p:spPr>
          <a:xfrm>
            <a:off x="8202272" y="4163823"/>
            <a:ext cx="35120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noProof="0" dirty="0"/>
              <a:t>prédio/edificação foram analisados por outro procedimento (análise de registros contábeis de lançamentos de depreciação)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346AFE5F-85F7-7A4A-B9C0-BC7FAF1A4A84}"/>
              </a:ext>
            </a:extLst>
          </p:cNvPr>
          <p:cNvCxnSpPr>
            <a:cxnSpLocks/>
          </p:cNvCxnSpPr>
          <p:nvPr/>
        </p:nvCxnSpPr>
        <p:spPr>
          <a:xfrm flipV="1">
            <a:off x="6880812" y="3236049"/>
            <a:ext cx="480108" cy="524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129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6194C-77D1-A7E3-4C0D-9746A1FA9F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69645B-DF1B-31DE-7A31-031CE5894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Science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1E582D-45B7-301A-B9D2-ED4345A42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Fluxo pesquisa: perspectiva mais científica</a:t>
            </a:r>
            <a:endParaRPr lang="pt-BR" sz="3200" noProof="0" dirty="0"/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Elaborar questões a serem levantadas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Formular hipóteses/proposições relacionadas à investigação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Escolher e coletar dados relevantes para análise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Aplicar ferramentas estatísticas relevantes à análise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Resultados guiar a análise para decidir hipótese mais plausível 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Processo iterativo pode envolver a volta a passos anteriores</a:t>
            </a:r>
          </a:p>
          <a:p>
            <a:pPr marL="0" indent="0" algn="just">
              <a:lnSpc>
                <a:spcPct val="100000"/>
              </a:lnSpc>
              <a:spcAft>
                <a:spcPts val="1200"/>
              </a:spcAft>
              <a:buNone/>
            </a:pPr>
            <a:endParaRPr lang="pt-BR" sz="24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EF8D91D-E990-CA8F-9B19-C3E850A360DA}"/>
              </a:ext>
            </a:extLst>
          </p:cNvPr>
          <p:cNvSpPr txBox="1"/>
          <p:nvPr/>
        </p:nvSpPr>
        <p:spPr>
          <a:xfrm>
            <a:off x="838200" y="6169709"/>
            <a:ext cx="552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noProof="0" dirty="0">
                <a:sym typeface="Wingdings" panose="05000000000000000000" pitchFamily="2" charset="2"/>
              </a:rPr>
              <a:t>Referência: Prof. Roger Peng/MSDS - UT Austin</a:t>
            </a:r>
          </a:p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24519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1615C8-F692-66B4-0657-0AB9222124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1542FE-E309-B2E2-68E8-7C7C8443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Introdução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B3A031-D94A-FD53-9130-CD5DC67C0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latin typeface="Aptos (Corpo)"/>
                <a:sym typeface="Wingdings" panose="05000000000000000000" pitchFamily="2" charset="2"/>
              </a:rPr>
              <a:t>Auditoria Financeira – Definição do Escopo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Contabilidade DF 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Prédios/edificações são registrados integralmente como “prédio”, sem lançamento associado a terreno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Efeito de escopo da Auditoria Financeira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Ignoramos o valor das construções edificadas e verificamos apenas a parcela projetada relativa ao terreno (área cinza da figura anterior)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FDFC00E-A634-1402-35A3-F83437BB93B1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695060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EF6C9-6817-C604-9D3C-8FAAEFFAE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83C965-DB20-6F35-F8B5-91EDB3E3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Introdução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533DCB-C2CB-D4C2-47DF-A8CC7A9D8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latin typeface="Aptos (Corpo)"/>
                <a:sym typeface="Wingdings" panose="05000000000000000000" pitchFamily="2" charset="2"/>
              </a:rPr>
              <a:t>Auditoria Financeira – Definição do Escopo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Verificar se o valor registrado nas contas contábeis relativas a terrenos e prédios da contabilidade do DF refletem a realidade  do seu valor econômico 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Limitações</a:t>
            </a:r>
          </a:p>
          <a:p>
            <a:pPr marL="77724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Valor econômico de referência restrito à parcela do terreno (construções, obras e demais estruturas incorporadas ao terreno foram ignoradas)</a:t>
            </a:r>
          </a:p>
          <a:p>
            <a:pPr marL="77724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Necessidade de aproximar/modelar o valor de referência do terreno </a:t>
            </a:r>
          </a:p>
          <a:p>
            <a:pPr marL="77724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Análise restrita à Administração Direta (SisGepat)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378A0AC-BD5B-54ED-CC52-ADFBDBD16829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642323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3ABF5-F1AC-103C-4DE3-C6EB15C6F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E1BDA-9A6D-01D0-71DC-75BD2FEBD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Conhecendo o objeto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FC6135-2B55-E98D-0969-D1E39CBA4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latin typeface="Aptos (Corpo)"/>
                <a:sym typeface="Wingdings" panose="05000000000000000000" pitchFamily="2" charset="2"/>
              </a:rPr>
              <a:t>Distrito Federal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rial" panose="020B0604020202020204" pitchFamily="34" charset="0"/>
                <a:sym typeface="Wingdings" panose="05000000000000000000" pitchFamily="2" charset="2"/>
              </a:rPr>
              <a:t>Sistema Patrimonial – SisGepat</a:t>
            </a:r>
          </a:p>
          <a:p>
            <a:pPr marL="77724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Bens Imóveis/Bens móveis</a:t>
            </a:r>
          </a:p>
          <a:p>
            <a:pPr marL="77724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Contabilidade é alimentada manualmente a partir do SisGepat</a:t>
            </a:r>
          </a:p>
          <a:p>
            <a:pPr marL="77724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Cruzamento de dados entre o sistema contábil (SIGGo) e o sistema patrimonial (SisGepat)</a:t>
            </a:r>
          </a:p>
          <a:p>
            <a:pPr marL="123444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foram identificadas algumas divergências pontuais</a:t>
            </a:r>
          </a:p>
          <a:p>
            <a:pPr marL="777240" lvl="4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6D319EE-E386-E166-7BC4-E7D324493EFC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00847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03097-100B-4873-EFCA-A33264F8E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3874FE-9105-916C-384B-7EF329B99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Conhecendo o objeto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7FC48B-C80D-9BBA-7B4E-B5CD87C7C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latin typeface="Aptos (Corpo)"/>
                <a:sym typeface="Wingdings" panose="05000000000000000000" pitchFamily="2" charset="2"/>
              </a:rPr>
              <a:t>Distrito Federal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rial" panose="020B0604020202020204" pitchFamily="34" charset="0"/>
                <a:sym typeface="Wingdings" panose="05000000000000000000" pitchFamily="2" charset="2"/>
              </a:rPr>
              <a:t>Sistema Contábil</a:t>
            </a:r>
          </a:p>
          <a:p>
            <a:pPr marL="777240" lvl="4">
              <a:spcBef>
                <a:spcPts val="1000"/>
              </a:spcBef>
            </a:pPr>
            <a:r>
              <a:rPr lang="pt-BR" sz="2500" noProof="0" dirty="0">
                <a:sym typeface="Wingdings" panose="05000000000000000000" pitchFamily="2" charset="2"/>
              </a:rPr>
              <a:t>informação sintética</a:t>
            </a:r>
          </a:p>
          <a:p>
            <a:pPr marL="777240" lvl="4">
              <a:spcBef>
                <a:spcPts val="1000"/>
              </a:spcBef>
            </a:pPr>
            <a:r>
              <a:rPr lang="pt-BR" sz="2500" noProof="0" dirty="0">
                <a:sym typeface="Wingdings" panose="05000000000000000000" pitchFamily="2" charset="2"/>
              </a:rPr>
              <a:t>somatório agregado dos terrenos/terras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rial" panose="020B0604020202020204" pitchFamily="34" charset="0"/>
                <a:sym typeface="Wingdings" panose="05000000000000000000" pitchFamily="2" charset="2"/>
              </a:rPr>
              <a:t>Sistema Patrimonial </a:t>
            </a:r>
          </a:p>
          <a:p>
            <a:pPr marL="77724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informação analítica (lista imóveis)</a:t>
            </a:r>
          </a:p>
          <a:p>
            <a:pPr marL="77724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localização individual, m2, registro cartório, etc.</a:t>
            </a:r>
          </a:p>
          <a:p>
            <a:pPr marL="77724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dados omissos/informações incompletas</a:t>
            </a:r>
          </a:p>
          <a:p>
            <a:pPr marL="777240" lvl="4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08F2B0FC-91B2-A0D6-448B-32B01C35D85C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67279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846CA-5C56-3677-7158-17484C043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72A868-9F65-9862-1213-F41B0948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Coleta de Dados</a:t>
            </a:r>
            <a:br>
              <a:rPr lang="pt-BR" noProof="0" dirty="0"/>
            </a:br>
            <a:endParaRPr lang="pt-BR" noProof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B2C211-8867-2250-63C4-2671ECA61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828" y="2532888"/>
            <a:ext cx="9943304" cy="2694602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36C5572-D540-8EA5-F0C5-59496FCF66F3}"/>
              </a:ext>
            </a:extLst>
          </p:cNvPr>
          <p:cNvSpPr txBox="1">
            <a:spLocks/>
          </p:cNvSpPr>
          <p:nvPr/>
        </p:nvSpPr>
        <p:spPr>
          <a:xfrm>
            <a:off x="838200" y="1685925"/>
            <a:ext cx="10515600" cy="4491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pt-BR" sz="3200" noProof="0" dirty="0">
                <a:latin typeface="Aptos (Corpo)"/>
                <a:sym typeface="Wingdings" panose="05000000000000000000" pitchFamily="2" charset="2"/>
              </a:rPr>
              <a:t>Sistema Patrimonial SisGepat</a:t>
            </a:r>
          </a:p>
          <a:p>
            <a:pPr marL="548640" lvl="4" indent="0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240808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AA2AF-D6E1-65FF-950E-16876B9C7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2D6E4-81AA-6F09-F3EA-A4E8789E2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Coleta de Dados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7703FD3-76DA-0865-47D3-BAA48D9C7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latin typeface="Aptos (Corpo)"/>
                <a:sym typeface="Wingdings" panose="05000000000000000000" pitchFamily="2" charset="2"/>
              </a:rPr>
              <a:t>GeoPortal: Dados de Georreferenciamento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Agregar conjunto de dados (coletar mais dados)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Externos e correlatos aos objetivos da auditoria 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Estratégia de transformar conjunto de dados for meio de ferramentas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Facilitar o processo de visualização da realidade</a:t>
            </a:r>
          </a:p>
          <a:p>
            <a:pPr marL="594360" lvl="3" algn="just">
              <a:spcBef>
                <a:spcPts val="1000"/>
              </a:spcBef>
            </a:pPr>
            <a:endParaRPr lang="pt-BR" sz="2800" noProof="0" dirty="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marL="548640" lvl="4" indent="0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A0B1066-C8A5-5070-7247-04E10AC96391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37476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6E13B-F872-A534-D6AA-34503EEC1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6A20F-56B0-FF29-BCBD-79BA53969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B3D3FB-41AC-4647-92BC-4B919BD09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lvl="1" indent="0" algn="just">
              <a:lnSpc>
                <a:spcPct val="11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 sz="3500" i="1" noProof="0" dirty="0"/>
              <a:t>Audit Data Analytics (ADA) é o </a:t>
            </a:r>
            <a:r>
              <a:rPr lang="pt-BR" sz="3500" i="1" u="sng" noProof="0" dirty="0"/>
              <a:t>processo</a:t>
            </a:r>
            <a:r>
              <a:rPr lang="pt-BR" sz="3500" i="1" noProof="0" dirty="0"/>
              <a:t> de exame de conjuntos de dados (datasets) subjacentes ou </a:t>
            </a:r>
            <a:r>
              <a:rPr lang="pt-BR" sz="3500" i="1" u="sng" noProof="0" dirty="0"/>
              <a:t>correlatos</a:t>
            </a:r>
            <a:r>
              <a:rPr lang="pt-BR" sz="3500" i="1" noProof="0" dirty="0"/>
              <a:t> aos </a:t>
            </a:r>
            <a:r>
              <a:rPr lang="pt-BR" sz="3500" i="1" u="sng" noProof="0" dirty="0"/>
              <a:t>objetivos</a:t>
            </a:r>
            <a:r>
              <a:rPr lang="pt-BR" sz="3500" i="1" noProof="0" dirty="0"/>
              <a:t> de uma </a:t>
            </a:r>
            <a:r>
              <a:rPr lang="pt-BR" sz="3500" i="1" u="sng" noProof="0" dirty="0"/>
              <a:t>auditoria</a:t>
            </a:r>
            <a:r>
              <a:rPr lang="pt-BR" sz="3500" i="1" noProof="0" dirty="0"/>
              <a:t> com a finalidade de extrair </a:t>
            </a:r>
            <a:r>
              <a:rPr lang="pt-BR" sz="3500" i="1" u="sng" noProof="0" dirty="0"/>
              <a:t>informações úteis</a:t>
            </a:r>
            <a:r>
              <a:rPr lang="pt-BR" sz="3500" i="1" noProof="0" dirty="0"/>
              <a:t>, por meio de análise, modelagem e visualização.</a:t>
            </a:r>
          </a:p>
          <a:p>
            <a:pPr marL="0" indent="0" algn="just">
              <a:lnSpc>
                <a:spcPct val="100000"/>
              </a:lnSpc>
              <a:spcAft>
                <a:spcPts val="1200"/>
              </a:spcAft>
              <a:buNone/>
            </a:pPr>
            <a:endParaRPr lang="pt-BR" sz="24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spcAft>
                <a:spcPts val="1200"/>
              </a:spcAft>
              <a:buNone/>
            </a:pPr>
            <a:endParaRPr lang="pt-BR" sz="2400" noProof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pt-BR" sz="1900" noProof="0" dirty="0">
                <a:latin typeface="Aptos (Corpo)"/>
                <a:cs typeface="Arial" panose="020B0604020202020204" pitchFamily="34" charset="0"/>
              </a:rPr>
              <a:t>AICPA (2014). </a:t>
            </a:r>
          </a:p>
          <a:p>
            <a:pPr marL="0" indent="0">
              <a:lnSpc>
                <a:spcPct val="140000"/>
              </a:lnSpc>
              <a:spcBef>
                <a:spcPts val="0"/>
              </a:spcBef>
              <a:buNone/>
            </a:pPr>
            <a:r>
              <a:rPr lang="pt-BR" sz="1900" noProof="0" dirty="0">
                <a:latin typeface="Aptos (Corpo)"/>
                <a:cs typeface="Arial" panose="020B0604020202020204" pitchFamily="34" charset="0"/>
              </a:rPr>
              <a:t>Salvatore, A. (2024). Data analytics em auditoria: uma abordagem prática e gerencial.</a:t>
            </a:r>
          </a:p>
        </p:txBody>
      </p:sp>
    </p:spTree>
    <p:extLst>
      <p:ext uri="{BB962C8B-B14F-4D97-AF65-F5344CB8AC3E}">
        <p14:creationId xmlns:p14="http://schemas.microsoft.com/office/powerpoint/2010/main" val="29236751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05E6D-F59B-DCAD-CB5A-F6EE9093C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DC7FF9-BBC6-7417-7B40-EFB730AB3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Georreferenciamento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AA29EA-655B-CC8C-16DC-E6AC958771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94360" lvl="3" algn="just">
              <a:spcBef>
                <a:spcPts val="1000"/>
              </a:spcBef>
            </a:pPr>
            <a:endParaRPr lang="pt-BR" sz="2800" noProof="0" dirty="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marL="548640" lvl="4" indent="0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246D7E2-8E77-0E02-8571-B12B07B2F3DD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4" name="Espaço Reservado para Conteúdo 4">
            <a:extLst>
              <a:ext uri="{FF2B5EF4-FFF2-40B4-BE49-F238E27FC236}">
                <a16:creationId xmlns:a16="http://schemas.microsoft.com/office/drawing/2014/main" id="{5C050F87-2082-AC7F-9E3B-5260281A1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264" y="1846263"/>
            <a:ext cx="5993798" cy="402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8775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3B7A8-AC23-52C5-9FDF-A2BC11C25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9CB616-A02B-FECD-2A3D-357329225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Georreferenciamento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2B3FDE-2CD4-57EE-D9AE-87159DDCD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latin typeface="Aptos (Corpo)"/>
                <a:sym typeface="Wingdings" panose="05000000000000000000" pitchFamily="2" charset="2"/>
              </a:rPr>
              <a:t>A representação real da superfície da Terra é irregular</a:t>
            </a:r>
          </a:p>
          <a:p>
            <a:pPr marL="228600" lvl="1">
              <a:spcBef>
                <a:spcPts val="1000"/>
              </a:spcBef>
            </a:pPr>
            <a:endParaRPr lang="pt-BR" sz="3200" noProof="0" dirty="0">
              <a:latin typeface="Aptos (Corpo)"/>
              <a:sym typeface="Wingdings" panose="05000000000000000000" pitchFamily="2" charset="2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3299ED35-6207-548A-2236-CD4CE8ADF848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F902AC-2BFC-C15A-02D5-544A65480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199" y="2531758"/>
            <a:ext cx="3086099" cy="296586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7F7849C-D064-D82E-EDFD-1E80D1500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827" y="2392469"/>
            <a:ext cx="53530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218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6DA2A-2AFE-AC3B-FC70-3DD2F163F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C9EAA6-747C-0E68-1254-F43C432C2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Georreferenciamento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E22C94-8A77-1881-567A-88F4B2725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Sistemas de representação (Datum)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Locais ou Globais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Local: SIRGAS 2000 (oficial do Brasil)</a:t>
            </a:r>
          </a:p>
          <a:p>
            <a:pPr marL="1051560" lvl="4" algn="just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a elipse projetada para aproximar a superfície é ajustada para melhor acomodar a superfície brasileira, reduzindo distorções locais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Global: WGS 84 </a:t>
            </a:r>
          </a:p>
          <a:p>
            <a:pPr marL="1051560" lvl="4" algn="just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A elipse projetada para aproximar a superfície coincide com o centro da Terra e é o mesmo para todos os países, reduzindo distorções médias, mas aumentando distorções locais</a:t>
            </a:r>
            <a:endParaRPr lang="pt-BR" sz="2800" noProof="0" dirty="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marL="548640" lvl="4" indent="0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42EE6D2-542A-1B75-D9A4-7B84FC2F7419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481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E07B5-2468-EA9A-F62D-A993F9966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AE5EB-4B97-911A-283A-ACD469F3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Science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C2822D-52E4-6B20-CC2B-0D2DA2240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Exemplo 1: investigar o lançamento de uma moeda (mecanismo)</a:t>
            </a:r>
          </a:p>
          <a:p>
            <a:pPr marL="594360" lvl="3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Hipótese 1: moeda justa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50% lançamento cara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Hipótese 2: moeda enviesada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sempre mostra cara</a:t>
            </a:r>
          </a:p>
          <a:p>
            <a:pPr marL="228600" lvl="1">
              <a:spcBef>
                <a:spcPts val="1000"/>
              </a:spcBef>
            </a:pPr>
            <a:r>
              <a:rPr lang="pt-BR" sz="3200" noProof="0" dirty="0"/>
              <a:t>Dados coletados até o momento: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1º lançamento deu cara</a:t>
            </a:r>
          </a:p>
          <a:p>
            <a:pPr marL="411480" lvl="2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411480" lvl="2">
              <a:spcBef>
                <a:spcPts val="1000"/>
              </a:spcBef>
            </a:pPr>
            <a:endParaRPr lang="pt-BR" sz="2400" noProof="0" dirty="0"/>
          </a:p>
          <a:p>
            <a:pPr marL="685800" lvl="2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685800" lvl="3" indent="0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0" indent="0" algn="just">
              <a:lnSpc>
                <a:spcPct val="100000"/>
              </a:lnSpc>
              <a:spcAft>
                <a:spcPts val="1200"/>
              </a:spcAft>
              <a:buNone/>
            </a:pPr>
            <a:endParaRPr lang="pt-BR" sz="24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1B60A7E-F21C-C26A-E6C8-61B58F3E9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636" y="2214050"/>
            <a:ext cx="3462900" cy="24298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315F571-AC9C-3633-85DD-E0376A58BA1C}"/>
              </a:ext>
            </a:extLst>
          </p:cNvPr>
          <p:cNvSpPr txBox="1"/>
          <p:nvPr/>
        </p:nvSpPr>
        <p:spPr>
          <a:xfrm>
            <a:off x="838200" y="6169709"/>
            <a:ext cx="552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noProof="0" dirty="0">
                <a:sym typeface="Wingdings" panose="05000000000000000000" pitchFamily="2" charset="2"/>
              </a:rPr>
              <a:t>Referência: Prof. Roger Peng/MSDS - UT Austin</a:t>
            </a:r>
          </a:p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621363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FC273-BF0A-4008-134B-D6253CDBF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AD152-0FA0-525D-7966-1FE73DB88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Georreferenciamento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9D0C50-25AE-9EC9-A94D-F98BF61AB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Exemplo de Datums locais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F2073E1-DDE4-C561-1C07-D0EB6C89AA9F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ED82507-9463-BD47-81FB-ECF8BE667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440" y="2447925"/>
            <a:ext cx="4885372" cy="318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909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AD4E7-75A3-D31C-C962-8CD9B37CD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0558BC-28AE-C0C8-BC46-BFC4BE510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Georreferenciamento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A8A368-F8F2-1C37-09BE-546379749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SIRGAS 2000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/>
              <a:t>Coordenadas Geográficas</a:t>
            </a:r>
            <a:r>
              <a:rPr lang="pt-BR" sz="2800" noProof="0" dirty="0">
                <a:sym typeface="Wingdings" panose="05000000000000000000" pitchFamily="2" charset="2"/>
              </a:rPr>
              <a:t> </a:t>
            </a:r>
          </a:p>
          <a:p>
            <a:pPr marL="1051560" lvl="4" algn="just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Medida em graus (sistema esférico/não projetado)</a:t>
            </a:r>
          </a:p>
          <a:p>
            <a:pPr marL="1051560" lvl="4" algn="just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Ex: </a:t>
            </a:r>
            <a:r>
              <a:rPr lang="pt-BR" sz="2400" noProof="0" dirty="0"/>
              <a:t>-15.784144º (latitude), -47.906628º (longitude)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/>
              <a:t>UTM (projetado em plano 2D)</a:t>
            </a:r>
            <a:endParaRPr lang="pt-BR" sz="2800" noProof="0" dirty="0">
              <a:sym typeface="Wingdings" panose="05000000000000000000" pitchFamily="2" charset="2"/>
            </a:endParaRPr>
          </a:p>
          <a:p>
            <a:pPr marL="1051560" lvl="4" algn="just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Medido em metros no sistema X,Y </a:t>
            </a:r>
          </a:p>
          <a:p>
            <a:pPr marL="1051560" lvl="4" algn="just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Ex: X: 188558.28</a:t>
            </a:r>
            <a:r>
              <a:rPr lang="pt-BR" sz="2400" noProof="0" dirty="0">
                <a:latin typeface="Aptos (Corpo)"/>
              </a:rPr>
              <a:t>, Y: </a:t>
            </a: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8252777.47</a:t>
            </a:r>
            <a:endParaRPr lang="pt-BR" sz="2400" noProof="0" dirty="0">
              <a:latin typeface="Aptos (Corpo)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780C29A-4749-B404-3ED3-C47DC3614107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856112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70CF3-F524-F436-1565-D4FE1FA3D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F3D664-73B7-E01C-62B3-95ACC6C42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Georreferenciamento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7270F8AD-7C06-6303-1E22-54B747D0561A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DDCCE49D-978E-56E6-CCA3-C0A9D302F01E}"/>
              </a:ext>
            </a:extLst>
          </p:cNvPr>
          <p:cNvSpPr txBox="1">
            <a:spLocks/>
          </p:cNvSpPr>
          <p:nvPr/>
        </p:nvSpPr>
        <p:spPr>
          <a:xfrm>
            <a:off x="990600" y="1838325"/>
            <a:ext cx="10515600" cy="4491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lvl="1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UTM: Aprox. da representação terrestre por meio de projeções</a:t>
            </a:r>
            <a:endParaRPr lang="pt-BR" sz="2800" noProof="0" dirty="0"/>
          </a:p>
          <a:p>
            <a:pPr marL="502920" lvl="2" indent="0">
              <a:spcBef>
                <a:spcPts val="1000"/>
              </a:spcBef>
              <a:buFont typeface="Arial" panose="020B0604020202020204" pitchFamily="34" charset="0"/>
              <a:buNone/>
            </a:pPr>
            <a:endParaRPr lang="pt-BR" sz="2400" noProof="0" dirty="0">
              <a:sym typeface="Wingdings" panose="05000000000000000000" pitchFamily="2" charset="2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C4EEFBA-37B7-3C0C-55C5-39B587255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2759602"/>
            <a:ext cx="2162175" cy="15906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9AE1676-2729-19EB-2A01-F959118BD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488" y="2759602"/>
            <a:ext cx="4057650" cy="20383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5DD9560F-659F-E2E8-845F-AE82EA36C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992" y="2516714"/>
            <a:ext cx="33337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372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0B7A2-6F5D-7241-1CA3-38D17BBC9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73864B-BCC2-340D-578D-DEDC25695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Georreferenciamento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1895ED-B3B4-8367-DB93-93BF863FB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UTM (Universal Transverse Mercator)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/>
              <a:t>Projeção plano cartesiano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Precisão para cálculos alta para medições locais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Uso recomendado: Mapas e medições regionais (ex: cartografia, Google Maps)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AA6E6F0-BB19-B2FB-90F7-5B4A563BC8A9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271541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CF49F-0705-FE5D-BABF-5738F0A0D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4DFFAAB-F1C2-0D28-1F94-DC0C8F719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866216"/>
            <a:ext cx="5905499" cy="429538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4B723E-6400-2284-D74A-AF96FFBC8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Georreferenciamento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BAE15F-14E7-FA48-AC24-52D7B55BC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UTM 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/>
              <a:t>DF:  Zona 23 SUL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39B03388-284B-E7C7-9EA3-048586D87B58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02308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636CF-9F68-8670-2600-05BD98806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3FBE7D-5B90-B922-9FF9-146E43DED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DB6715-049D-B483-523C-0E1D757EE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2800" noProof="0" dirty="0">
                <a:latin typeface="Arial" panose="020B0604020202020204" pitchFamily="34" charset="0"/>
                <a:sym typeface="Wingdings" panose="05000000000000000000" pitchFamily="2" charset="2"/>
              </a:rPr>
              <a:t>TCDF Sisgepat</a:t>
            </a:r>
          </a:p>
          <a:p>
            <a:pPr marL="228600" lvl="1">
              <a:spcBef>
                <a:spcPts val="1000"/>
              </a:spcBef>
            </a:pPr>
            <a:endParaRPr lang="pt-BR" sz="2800" noProof="0" dirty="0">
              <a:latin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74F313C-26B6-5DCD-8224-BB7C65AEEE5F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FB01F03-4BD4-BB75-B443-0036D13B4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198" y="1845735"/>
            <a:ext cx="6899194" cy="393954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5BAAA22-CDEB-591F-6F3B-10AFBC4B5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039" y="2425445"/>
            <a:ext cx="2352675" cy="59055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6E08001-1955-3D39-3EC7-8384A69A8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601" y="3257378"/>
            <a:ext cx="2384407" cy="676656"/>
          </a:xfrm>
          <a:prstGeom prst="rect">
            <a:avLst/>
          </a:prstGeom>
        </p:spPr>
      </p:pic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D182D388-95D6-C7AE-81BA-4BAD1331BC6D}"/>
              </a:ext>
            </a:extLst>
          </p:cNvPr>
          <p:cNvCxnSpPr>
            <a:cxnSpLocks/>
          </p:cNvCxnSpPr>
          <p:nvPr/>
        </p:nvCxnSpPr>
        <p:spPr>
          <a:xfrm>
            <a:off x="3437706" y="3763092"/>
            <a:ext cx="2185854" cy="411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6642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CEF01-B800-AEA0-F909-F2019C86D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040E7B-0F35-10D0-FFD6-C854C132B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673D6C-2CAC-5A96-EDB7-E7FFFD45DA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2800" noProof="0" dirty="0">
                <a:latin typeface="Arial" panose="020B0604020202020204" pitchFamily="34" charset="0"/>
                <a:sym typeface="Wingdings" panose="05000000000000000000" pitchFamily="2" charset="2"/>
              </a:rPr>
              <a:t>TCDF Sisgepat</a:t>
            </a:r>
          </a:p>
          <a:p>
            <a:pPr marL="228600" lvl="1">
              <a:spcBef>
                <a:spcPts val="1000"/>
              </a:spcBef>
            </a:pPr>
            <a:endParaRPr lang="pt-BR" sz="2800" noProof="0" dirty="0">
              <a:latin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0B09C75-9435-3CDB-F604-16C57FA31B14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49C123-1B56-DA9D-1041-579E49F89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027" y="1986689"/>
            <a:ext cx="4329696" cy="383116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FA84563-FF7D-EFFC-BA4C-81EDF42AF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114" y="1986689"/>
            <a:ext cx="2543175" cy="33813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0EB72A1-FD10-5EA2-5BEC-6E195BEE2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450" y="3005625"/>
            <a:ext cx="2384407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6644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32F35-AD0E-747E-C054-744749BD8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96D9B-2338-9246-3622-51B2B30C7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F500D9-CFD2-99B6-F5D1-B5375C815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2800" noProof="0" dirty="0">
                <a:latin typeface="Arial" panose="020B0604020202020204" pitchFamily="34" charset="0"/>
                <a:sym typeface="Wingdings" panose="05000000000000000000" pitchFamily="2" charset="2"/>
              </a:rPr>
              <a:t>Representação polígonos GeoPortal</a:t>
            </a:r>
          </a:p>
          <a:p>
            <a:pPr marL="228600" lvl="1">
              <a:spcBef>
                <a:spcPts val="1000"/>
              </a:spcBef>
            </a:pPr>
            <a:endParaRPr lang="pt-BR" sz="2800" noProof="0" dirty="0">
              <a:latin typeface="Arial" panose="020B0604020202020204" pitchFamily="34" charset="0"/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endParaRPr lang="pt-BR" sz="2800" noProof="0" dirty="0">
              <a:latin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9C4BD98-8DC9-4C8D-D64E-FC392AA04A93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85B842D-A51F-034F-76F8-917D3DF6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922" y="2381715"/>
            <a:ext cx="3846446" cy="340355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0ABDCC7-38C1-449C-6303-22EBC2787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010" y="2381715"/>
            <a:ext cx="2354798" cy="3608984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E97F788-2418-E582-1DDE-2E8728EBB33E}"/>
              </a:ext>
            </a:extLst>
          </p:cNvPr>
          <p:cNvCxnSpPr/>
          <p:nvPr/>
        </p:nvCxnSpPr>
        <p:spPr>
          <a:xfrm>
            <a:off x="7388352" y="3465576"/>
            <a:ext cx="923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056A15A-33BA-CD61-4276-5C7CE1B21CCE}"/>
              </a:ext>
            </a:extLst>
          </p:cNvPr>
          <p:cNvSpPr txBox="1"/>
          <p:nvPr/>
        </p:nvSpPr>
        <p:spPr>
          <a:xfrm>
            <a:off x="8412480" y="2916936"/>
            <a:ext cx="2367598" cy="923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/>
              <a:t>4 pontos no espeço na representação X, Y SIGAR 2000 UTM 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24254B49-17FB-9E4E-56A2-E3ACB03F4026}"/>
              </a:ext>
            </a:extLst>
          </p:cNvPr>
          <p:cNvSpPr/>
          <p:nvPr/>
        </p:nvSpPr>
        <p:spPr>
          <a:xfrm>
            <a:off x="5890873" y="2752344"/>
            <a:ext cx="1716935" cy="2276856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2742B14-2177-BE33-BBE7-948EA847CC41}"/>
              </a:ext>
            </a:extLst>
          </p:cNvPr>
          <p:cNvSpPr txBox="1"/>
          <p:nvPr/>
        </p:nvSpPr>
        <p:spPr>
          <a:xfrm>
            <a:off x="8425280" y="4435417"/>
            <a:ext cx="2354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/>
              <a:t>Último ponto retorna ao ponto inicial, para fechar a o perímetro do polígono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E0B8BBD-5DFB-D52A-D516-F8736427648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607808" y="5035582"/>
            <a:ext cx="817472" cy="222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502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73DFD-CA11-8FAA-E7CD-E678A1821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69F02B-CD14-EF18-7AF9-D1E06F478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9C8F75-5AB1-0892-CA17-4AF27E79B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Vantagens de agregar as informações do GeoPortal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Melhor qualidade na </a:t>
            </a:r>
            <a:r>
              <a:rPr lang="pt-BR" sz="2800" b="1" noProof="0" dirty="0">
                <a:sym typeface="Wingdings" panose="05000000000000000000" pitchFamily="2" charset="2"/>
              </a:rPr>
              <a:t>descrição</a:t>
            </a:r>
            <a:r>
              <a:rPr lang="pt-BR" sz="2800" noProof="0" dirty="0">
                <a:sym typeface="Wingdings" panose="05000000000000000000" pitchFamily="2" charset="2"/>
              </a:rPr>
              <a:t> do </a:t>
            </a:r>
            <a:r>
              <a:rPr lang="pt-BR" sz="2800" b="1" noProof="0" dirty="0">
                <a:sym typeface="Wingdings" panose="05000000000000000000" pitchFamily="2" charset="2"/>
              </a:rPr>
              <a:t>endereço</a:t>
            </a:r>
            <a:r>
              <a:rPr lang="pt-BR" sz="2800" noProof="0" dirty="0">
                <a:sym typeface="Wingdings" panose="05000000000000000000" pitchFamily="2" charset="2"/>
              </a:rPr>
              <a:t> do imóvel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Agregar informação do </a:t>
            </a:r>
            <a:r>
              <a:rPr lang="pt-BR" sz="2800" b="1" noProof="0" dirty="0">
                <a:sym typeface="Wingdings" panose="05000000000000000000" pitchFamily="2" charset="2"/>
              </a:rPr>
              <a:t>CEP</a:t>
            </a:r>
            <a:r>
              <a:rPr lang="pt-BR" sz="2800" noProof="0" dirty="0">
                <a:sym typeface="Wingdings" panose="05000000000000000000" pitchFamily="2" charset="2"/>
              </a:rPr>
              <a:t>, etc. 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Informação sobre a </a:t>
            </a:r>
            <a:r>
              <a:rPr lang="pt-BR" sz="2800" b="1" noProof="0" dirty="0">
                <a:sym typeface="Wingdings" panose="05000000000000000000" pitchFamily="2" charset="2"/>
              </a:rPr>
              <a:t>área do lote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Possibilitar cruzar os dados com a base da Receita </a:t>
            </a:r>
          </a:p>
          <a:p>
            <a:pPr marL="1051560" lvl="4" algn="just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Verificar base de cálculos ITPU/ITBI 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4565B2B6-A262-9078-39F6-0B43A3DD0FD6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7687788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FF965-CC96-D82C-6FAB-0505BB522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A73A8A-6D85-FE06-7C27-3286A9C4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FCC814-BFEF-F302-358B-D73C28DAE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Seria possível realizar uma análise automatizada?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rial" panose="020B0604020202020204" pitchFamily="34" charset="0"/>
                <a:sym typeface="Wingdings" panose="05000000000000000000" pitchFamily="2" charset="2"/>
              </a:rPr>
              <a:t>todos terrenos registrados no SisGepat (censo)</a:t>
            </a:r>
          </a:p>
          <a:p>
            <a:pPr marL="228600" lvl="1">
              <a:spcBef>
                <a:spcPts val="1000"/>
              </a:spcBef>
            </a:pPr>
            <a:endParaRPr lang="pt-BR" sz="3200" noProof="0" dirty="0"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Não se mostrou viável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rial" panose="020B0604020202020204" pitchFamily="34" charset="0"/>
                <a:sym typeface="Wingdings" panose="05000000000000000000" pitchFamily="2" charset="2"/>
              </a:rPr>
              <a:t>Tentamos, mas muitas limitações/complexidades envolvidas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D038324E-00AD-B425-8DB5-A48392C97D64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7662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59390A-8F1C-2A4C-93A0-4B78FFFD9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0C6A55-08FF-6755-0C9B-0BFEBD3A0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Science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75A484-D4EF-C598-2552-31C723885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Exemplo 1: investigar o lançamento de uma moeda (mecanismo)</a:t>
            </a:r>
          </a:p>
          <a:p>
            <a:pPr marL="594360" lvl="3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Para o fenômeno investigado: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Hipótese 1 (moeda justa)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Probabilidade 50%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Hipótese 2 (moeda enviesada)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Probabilidade 100%</a:t>
            </a:r>
            <a:endParaRPr lang="pt-BR" sz="2400" noProof="0" dirty="0"/>
          </a:p>
          <a:p>
            <a:pPr marL="685800" lvl="2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685800" lvl="3" indent="0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0" indent="0" algn="just">
              <a:lnSpc>
                <a:spcPct val="100000"/>
              </a:lnSpc>
              <a:spcAft>
                <a:spcPts val="1200"/>
              </a:spcAft>
              <a:buNone/>
            </a:pPr>
            <a:endParaRPr lang="pt-BR" sz="24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3A287E6-E9D5-678A-3957-14EFB0104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636" y="2214050"/>
            <a:ext cx="3462900" cy="24298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C36DF1B-35BA-538B-055E-FE1EE54C1A2A}"/>
              </a:ext>
            </a:extLst>
          </p:cNvPr>
          <p:cNvSpPr txBox="1"/>
          <p:nvPr/>
        </p:nvSpPr>
        <p:spPr>
          <a:xfrm>
            <a:off x="838200" y="6169709"/>
            <a:ext cx="552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noProof="0" dirty="0">
                <a:sym typeface="Wingdings" panose="05000000000000000000" pitchFamily="2" charset="2"/>
              </a:rPr>
              <a:t>Referência: Prof. Roger Peng/MSDS - UT Austin</a:t>
            </a:r>
          </a:p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060824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6B33F-F0A4-CB9A-319D-FBB998449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D4FAD4-A00B-8D44-04CD-67818BD324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5C921A-D06F-E837-27A8-1C0451382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Limitações cruzamento de dados: 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Nem todos os terrenos tinham coordenadas geométricas</a:t>
            </a:r>
          </a:p>
          <a:p>
            <a:pPr marL="1051560" lvl="4" algn="just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estratégia de análise do endereço por similaridade complexa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Alguns terrenos públicos não tinham polígonos identificados no GeoPortal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Incompatibilidade entre coordenadas geométricas registradas no SisGepat e as características do polígono correspondente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1 terreno no SisGepat  +1 polígono no GeoPortal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1 polígono no GeoPortal  +1 terreno no SisGepat</a:t>
            </a:r>
          </a:p>
          <a:p>
            <a:pPr marL="594360" lvl="3" algn="just">
              <a:spcBef>
                <a:spcPts val="1000"/>
              </a:spcBef>
            </a:pPr>
            <a:endParaRPr lang="pt-BR" sz="2800" noProof="0" dirty="0">
              <a:sym typeface="Wingdings" panose="05000000000000000000" pitchFamily="2" charset="2"/>
            </a:endParaRPr>
          </a:p>
          <a:p>
            <a:pPr marL="594360" lvl="3" algn="just">
              <a:spcBef>
                <a:spcPts val="1000"/>
              </a:spcBef>
            </a:pPr>
            <a:endParaRPr lang="pt-BR" sz="2800" noProof="0" dirty="0">
              <a:sym typeface="Wingdings" panose="05000000000000000000" pitchFamily="2" charset="2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76390F1A-544B-2E85-5076-702FDB6FF710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55889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A5D22-6BD5-BB4C-59BD-3F93CDEA2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9B471-04A0-B7A1-DD8D-116524CCD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4C010B-9A2A-38F8-F4E3-34796983B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Limitações relacionadas necessidade análises adicionais: 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Conferir a área e o proprietário dos terrenos nos </a:t>
            </a:r>
            <a:r>
              <a:rPr lang="pt-BR" sz="2800" b="1" noProof="0" dirty="0">
                <a:sym typeface="Wingdings" panose="05000000000000000000" pitchFamily="2" charset="2"/>
              </a:rPr>
              <a:t>cartórios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Verificar visualmente casos de </a:t>
            </a:r>
            <a:r>
              <a:rPr lang="pt-BR" sz="2800" b="1" noProof="0" dirty="0">
                <a:sym typeface="Wingdings" panose="05000000000000000000" pitchFamily="2" charset="2"/>
              </a:rPr>
              <a:t>perda de valor econômico </a:t>
            </a:r>
          </a:p>
          <a:p>
            <a:pPr marL="1051560" lvl="4" algn="just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 perda total ou parcial do controle do bem</a:t>
            </a:r>
          </a:p>
          <a:p>
            <a:pPr marL="1051560" lvl="4" algn="just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 invasão de terras</a:t>
            </a:r>
            <a:endParaRPr lang="pt-BR" sz="2800" noProof="0" dirty="0">
              <a:sym typeface="Wingdings" panose="05000000000000000000" pitchFamily="2" charset="2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A48BB73-E04A-31EE-F6F0-177E570D8D5E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2905084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229B42-EE07-E50B-881A-C385FC2F42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411D3C-C6B6-7FA8-C66E-D41F9DAAE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CE1B6C-FB91-943F-36DC-FCD99EA1A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Solução adotada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b="1" noProof="0" dirty="0">
                <a:sym typeface="Wingdings" panose="05000000000000000000" pitchFamily="2" charset="2"/>
              </a:rPr>
              <a:t>Amostragem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26B30FAE-A9F2-CE7F-62A4-FF78F955ECD6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210974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57388-93BF-E21B-28B4-CDE19ED042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EC3491-66CE-F23C-00DB-80D71F2EB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3350D6-7A73-08A4-7751-DAE91A801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802112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Como selecionar a amostra?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Proporcional ao valor monetário: maior peso imóveis de maior R$</a:t>
            </a:r>
          </a:p>
          <a:p>
            <a:pPr marL="1051560" lvl="4" algn="just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Amostragem por Unidades Monetárias (AUM)</a:t>
            </a:r>
          </a:p>
          <a:p>
            <a:pPr marL="1051560" lvl="4" algn="just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Curva ABC </a:t>
            </a:r>
          </a:p>
          <a:p>
            <a:pPr marL="1051560" lvl="4" algn="just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Etc. </a:t>
            </a:r>
          </a:p>
          <a:p>
            <a:pPr marL="822960" lvl="4" indent="0" algn="just">
              <a:spcBef>
                <a:spcPts val="1000"/>
              </a:spcBef>
              <a:buNone/>
            </a:pPr>
            <a:endParaRPr lang="pt-BR" sz="2400" noProof="0" dirty="0">
              <a:latin typeface="Aptos (Corpo)"/>
              <a:sym typeface="Wingdings" panose="05000000000000000000" pitchFamily="2" charset="2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74E04A3-FDBB-A5E4-7E69-B042370E57F8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73409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6D36B-6D3E-D333-D6B0-C292B5192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0E70B-D712-D348-31F7-F38FFDA36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DE3FB4-6084-A084-5FEA-FB2A712D37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802112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Como selecionar a amostra?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Hipótese 1: o valor econômico do bem </a:t>
            </a:r>
            <a:r>
              <a:rPr lang="pt-BR" sz="2800" b="1" noProof="0" dirty="0">
                <a:sym typeface="Wingdings" panose="05000000000000000000" pitchFamily="2" charset="2"/>
              </a:rPr>
              <a:t>tem relação direta </a:t>
            </a:r>
            <a:r>
              <a:rPr lang="pt-BR" sz="2800" noProof="0" dirty="0">
                <a:sym typeface="Wingdings" panose="05000000000000000000" pitchFamily="2" charset="2"/>
              </a:rPr>
              <a:t>com o valor registrado no Sistema Patrimonial 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Hipótese 2: o valor econômico do bem </a:t>
            </a:r>
            <a:r>
              <a:rPr lang="pt-BR" sz="2800" b="1" noProof="0" dirty="0">
                <a:sym typeface="Wingdings" panose="05000000000000000000" pitchFamily="2" charset="2"/>
              </a:rPr>
              <a:t>não tem relação</a:t>
            </a:r>
            <a:r>
              <a:rPr lang="pt-BR" sz="2800" noProof="0" dirty="0">
                <a:sym typeface="Wingdings" panose="05000000000000000000" pitchFamily="2" charset="2"/>
              </a:rPr>
              <a:t> nenhuma com o valor registrado no Sistema Patrimonial</a:t>
            </a:r>
          </a:p>
          <a:p>
            <a:pPr marL="822960" lvl="4" indent="0" algn="just">
              <a:spcBef>
                <a:spcPts val="1000"/>
              </a:spcBef>
              <a:buNone/>
            </a:pPr>
            <a:endParaRPr lang="pt-BR" sz="2400" noProof="0" dirty="0">
              <a:latin typeface="Aptos (Corpo)"/>
              <a:sym typeface="Wingdings" panose="05000000000000000000" pitchFamily="2" charset="2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0AEC84A-A536-EA39-DC50-9BE60E298768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123937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ED031F-1435-8E37-C1A8-99682D281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AE3F1-613D-A24C-2328-92D0FA49D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637BAC-A89B-B38E-FB6E-43597A4049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802112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Como selecionar a amostra?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Análise dos dados</a:t>
            </a:r>
          </a:p>
          <a:p>
            <a:pPr marL="594360" lvl="3" algn="just">
              <a:spcBef>
                <a:spcPts val="1000"/>
              </a:spcBef>
            </a:pPr>
            <a:endParaRPr lang="pt-BR" sz="2800" noProof="0" dirty="0">
              <a:sym typeface="Wingdings" panose="05000000000000000000" pitchFamily="2" charset="2"/>
            </a:endParaRPr>
          </a:p>
          <a:p>
            <a:pPr marL="822960" lvl="4" indent="0" algn="just">
              <a:spcBef>
                <a:spcPts val="1000"/>
              </a:spcBef>
              <a:buNone/>
            </a:pPr>
            <a:endParaRPr lang="pt-BR" sz="2400" noProof="0" dirty="0">
              <a:latin typeface="Aptos (Corpo)"/>
              <a:sym typeface="Wingdings" panose="05000000000000000000" pitchFamily="2" charset="2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B4FB160-22DA-B8C1-9B88-8AFA396CD648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C2BEB6-D8DD-F05B-D1EC-7976C5DB4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804" y="2835456"/>
            <a:ext cx="7773924" cy="305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206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5309C-54CC-18BA-FF7E-7538C91EC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0F7B2-976C-F829-D4AA-0A6B914E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95E6AE2-B2CF-1684-639D-1848C395B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804" y="2835456"/>
            <a:ext cx="7773924" cy="305404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C133B7D-9CA7-B44D-E8A5-366F60415E9B}"/>
              </a:ext>
            </a:extLst>
          </p:cNvPr>
          <p:cNvSpPr/>
          <p:nvPr/>
        </p:nvSpPr>
        <p:spPr>
          <a:xfrm>
            <a:off x="4476750" y="2835456"/>
            <a:ext cx="1209675" cy="52686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28B54EF-976B-DA89-811A-C0A7C5959924}"/>
              </a:ext>
            </a:extLst>
          </p:cNvPr>
          <p:cNvSpPr/>
          <p:nvPr/>
        </p:nvSpPr>
        <p:spPr>
          <a:xfrm>
            <a:off x="5697474" y="2835456"/>
            <a:ext cx="1979676" cy="52686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2F7E636-DCBA-9E91-577A-0801280D5087}"/>
              </a:ext>
            </a:extLst>
          </p:cNvPr>
          <p:cNvSpPr/>
          <p:nvPr/>
        </p:nvSpPr>
        <p:spPr>
          <a:xfrm>
            <a:off x="2857501" y="3597456"/>
            <a:ext cx="2839973" cy="52686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2D1FBD6-E80F-CC42-B270-0794E99DE2BA}"/>
              </a:ext>
            </a:extLst>
          </p:cNvPr>
          <p:cNvSpPr/>
          <p:nvPr/>
        </p:nvSpPr>
        <p:spPr>
          <a:xfrm>
            <a:off x="5748337" y="3597456"/>
            <a:ext cx="1928813" cy="52686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51DF8C58-6CCE-AC3C-7E1B-82799188D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802112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Como selecionar a amostra?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Análise dos dados</a:t>
            </a:r>
          </a:p>
          <a:p>
            <a:pPr marL="594360" lvl="3" algn="just">
              <a:spcBef>
                <a:spcPts val="1000"/>
              </a:spcBef>
            </a:pPr>
            <a:endParaRPr lang="pt-BR" sz="2800" noProof="0" dirty="0">
              <a:sym typeface="Wingdings" panose="05000000000000000000" pitchFamily="2" charset="2"/>
            </a:endParaRPr>
          </a:p>
          <a:p>
            <a:pPr marL="822960" lvl="4" indent="0" algn="just">
              <a:spcBef>
                <a:spcPts val="1000"/>
              </a:spcBef>
              <a:buNone/>
            </a:pPr>
            <a:endParaRPr lang="pt-BR" sz="2400" noProof="0" dirty="0">
              <a:latin typeface="Aptos (Corpo)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579681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2B2CC-87A7-EDC6-0146-0DC4F8C9F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563EEE2-C61F-9E5A-A6CD-6F584B02F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786" y="2835456"/>
            <a:ext cx="8190461" cy="321768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4840F26-64BE-9EC3-352E-33C3CB568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CECC23C-1C69-995E-0688-85867A803DED}"/>
              </a:ext>
            </a:extLst>
          </p:cNvPr>
          <p:cNvSpPr/>
          <p:nvPr/>
        </p:nvSpPr>
        <p:spPr>
          <a:xfrm>
            <a:off x="5876925" y="3362325"/>
            <a:ext cx="2000250" cy="52686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D8988F9-0369-F60D-29E2-4CAD6F33F0AE}"/>
              </a:ext>
            </a:extLst>
          </p:cNvPr>
          <p:cNvSpPr/>
          <p:nvPr/>
        </p:nvSpPr>
        <p:spPr>
          <a:xfrm>
            <a:off x="2706917" y="3362324"/>
            <a:ext cx="3086479" cy="52686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21101F90-1876-35D1-F57D-DD6C47090D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802112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Como selecionar a amostra?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Análise dos dados</a:t>
            </a:r>
          </a:p>
          <a:p>
            <a:pPr marL="594360" lvl="3" algn="just">
              <a:spcBef>
                <a:spcPts val="1000"/>
              </a:spcBef>
            </a:pPr>
            <a:endParaRPr lang="pt-BR" sz="2800" noProof="0" dirty="0">
              <a:sym typeface="Wingdings" panose="05000000000000000000" pitchFamily="2" charset="2"/>
            </a:endParaRPr>
          </a:p>
          <a:p>
            <a:pPr marL="822960" lvl="4" indent="0" algn="just">
              <a:spcBef>
                <a:spcPts val="1000"/>
              </a:spcBef>
              <a:buNone/>
            </a:pPr>
            <a:endParaRPr lang="pt-BR" sz="2400" noProof="0" dirty="0">
              <a:latin typeface="Aptos (Corpo)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9812060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B2B08-5724-2EF0-0DA3-521A1C14E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285A12C-6D6E-05A1-FB62-634A074ED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455" y="2825930"/>
            <a:ext cx="8168627" cy="320910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58A5B5B-6A98-2E49-189F-528E6EB42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F1B459A-F9D2-7EB3-CA82-08E2EF400929}"/>
              </a:ext>
            </a:extLst>
          </p:cNvPr>
          <p:cNvSpPr/>
          <p:nvPr/>
        </p:nvSpPr>
        <p:spPr>
          <a:xfrm>
            <a:off x="7867651" y="3105150"/>
            <a:ext cx="1617432" cy="81765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914A6D4-4C36-7B05-3379-7F6907B38FA2}"/>
              </a:ext>
            </a:extLst>
          </p:cNvPr>
          <p:cNvSpPr/>
          <p:nvPr/>
        </p:nvSpPr>
        <p:spPr>
          <a:xfrm>
            <a:off x="2706918" y="5248274"/>
            <a:ext cx="1722207" cy="26670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118EEA2-B935-806B-E0EF-3D3A0DD68C5C}"/>
              </a:ext>
            </a:extLst>
          </p:cNvPr>
          <p:cNvSpPr/>
          <p:nvPr/>
        </p:nvSpPr>
        <p:spPr>
          <a:xfrm>
            <a:off x="2706917" y="3105150"/>
            <a:ext cx="1722207" cy="81765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EDE9343-3505-1FBB-FE34-A4B4B3D0857E}"/>
              </a:ext>
            </a:extLst>
          </p:cNvPr>
          <p:cNvSpPr/>
          <p:nvPr/>
        </p:nvSpPr>
        <p:spPr>
          <a:xfrm>
            <a:off x="7867649" y="5248274"/>
            <a:ext cx="1617433" cy="26670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53F1EEA-F4A0-69C2-36BE-041F5D38CD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802112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Como selecionar a amostra?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Análise dos dados</a:t>
            </a:r>
          </a:p>
          <a:p>
            <a:pPr marL="594360" lvl="3" algn="just">
              <a:spcBef>
                <a:spcPts val="1000"/>
              </a:spcBef>
            </a:pPr>
            <a:endParaRPr lang="pt-BR" sz="2800" noProof="0" dirty="0">
              <a:sym typeface="Wingdings" panose="05000000000000000000" pitchFamily="2" charset="2"/>
            </a:endParaRPr>
          </a:p>
          <a:p>
            <a:pPr marL="822960" lvl="4" indent="0" algn="just">
              <a:spcBef>
                <a:spcPts val="1000"/>
              </a:spcBef>
              <a:buNone/>
            </a:pPr>
            <a:endParaRPr lang="pt-BR" sz="2400" noProof="0" dirty="0">
              <a:latin typeface="Aptos (Corpo)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4641839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5D2E0-2E60-550B-A5CA-B4A626999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7F5AAC5-82CF-85D4-E5D9-8E0A987C7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367" y="2828547"/>
            <a:ext cx="8123189" cy="319125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8912756-3D8B-A36F-5777-3E9A63FF8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CFA8D83-1D3A-DF95-92B2-B07E91C5E3A4}"/>
              </a:ext>
            </a:extLst>
          </p:cNvPr>
          <p:cNvSpPr/>
          <p:nvPr/>
        </p:nvSpPr>
        <p:spPr>
          <a:xfrm>
            <a:off x="7867651" y="3105150"/>
            <a:ext cx="1617432" cy="81765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AAFA4BD-F611-8E9F-82FD-13B84BEBF585}"/>
              </a:ext>
            </a:extLst>
          </p:cNvPr>
          <p:cNvSpPr/>
          <p:nvPr/>
        </p:nvSpPr>
        <p:spPr>
          <a:xfrm>
            <a:off x="2706918" y="5248274"/>
            <a:ext cx="1722207" cy="26670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34B97A8-388E-7BDA-FCC0-676154641350}"/>
              </a:ext>
            </a:extLst>
          </p:cNvPr>
          <p:cNvSpPr/>
          <p:nvPr/>
        </p:nvSpPr>
        <p:spPr>
          <a:xfrm>
            <a:off x="2706917" y="3105150"/>
            <a:ext cx="1722207" cy="81765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20DE5EE-0933-5B9F-C2DB-4FC0323F9FCD}"/>
              </a:ext>
            </a:extLst>
          </p:cNvPr>
          <p:cNvSpPr/>
          <p:nvPr/>
        </p:nvSpPr>
        <p:spPr>
          <a:xfrm>
            <a:off x="7867649" y="5248274"/>
            <a:ext cx="1617433" cy="266701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5EFE955F-1362-5123-3C79-E7ED83020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802112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Como selecionar a amostra?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Análise dos dados</a:t>
            </a:r>
          </a:p>
          <a:p>
            <a:pPr marL="594360" lvl="3" algn="just">
              <a:spcBef>
                <a:spcPts val="1000"/>
              </a:spcBef>
            </a:pPr>
            <a:endParaRPr lang="pt-BR" sz="2800" noProof="0" dirty="0">
              <a:sym typeface="Wingdings" panose="05000000000000000000" pitchFamily="2" charset="2"/>
            </a:endParaRPr>
          </a:p>
          <a:p>
            <a:pPr marL="822960" lvl="4" indent="0" algn="just">
              <a:spcBef>
                <a:spcPts val="1000"/>
              </a:spcBef>
              <a:buNone/>
            </a:pPr>
            <a:endParaRPr lang="pt-BR" sz="2400" noProof="0" dirty="0">
              <a:latin typeface="Aptos (Corpo)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9359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6DE3D-1E98-F55A-6C08-411FB6473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8F8352-B7FF-94D3-C9D7-71766011B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Science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04932B-3820-AEBE-53DF-227B93E42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Exemplo 1: investigar o lançamento de uma moeda (mecanismo)</a:t>
            </a:r>
          </a:p>
          <a:p>
            <a:pPr marL="594360" lvl="3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E se coletarmos mais dados?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+ 2 lançamentos: 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2º lançamento: cara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3º lançamento: cara</a:t>
            </a:r>
          </a:p>
          <a:p>
            <a:pPr marL="594360" lvl="3">
              <a:spcBef>
                <a:spcPts val="1000"/>
              </a:spcBef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685800" lvl="3" indent="0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0" indent="0" algn="just">
              <a:lnSpc>
                <a:spcPct val="100000"/>
              </a:lnSpc>
              <a:spcAft>
                <a:spcPts val="1200"/>
              </a:spcAft>
              <a:buNone/>
            </a:pPr>
            <a:endParaRPr lang="pt-BR" sz="24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B0742C8-2E47-02AB-07ED-77F08645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636" y="2214050"/>
            <a:ext cx="3462900" cy="24298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DA8F819-4BCE-FAEA-0A41-0CC8BDC3657C}"/>
              </a:ext>
            </a:extLst>
          </p:cNvPr>
          <p:cNvSpPr txBox="1"/>
          <p:nvPr/>
        </p:nvSpPr>
        <p:spPr>
          <a:xfrm>
            <a:off x="838200" y="6169709"/>
            <a:ext cx="552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noProof="0" dirty="0">
                <a:sym typeface="Wingdings" panose="05000000000000000000" pitchFamily="2" charset="2"/>
              </a:rPr>
              <a:t>Referência: Prof. Roger Peng/MSDS - UT Austin</a:t>
            </a:r>
          </a:p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650022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25B8D-4F32-66B0-666E-901C3C3BE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683A7-D744-3F3B-EF46-27E8F6904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8A9C15-C498-22C1-4DC3-CC65B382D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802112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Como selecionar a amostra?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Análise é favorável à Hipótese 2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Hipótese 2: o valor econômico do bem </a:t>
            </a:r>
            <a:r>
              <a:rPr lang="pt-BR" sz="2800" b="1" noProof="0" dirty="0">
                <a:sym typeface="Wingdings" panose="05000000000000000000" pitchFamily="2" charset="2"/>
              </a:rPr>
              <a:t>não tem relação</a:t>
            </a:r>
            <a:r>
              <a:rPr lang="pt-BR" sz="2800" noProof="0" dirty="0">
                <a:sym typeface="Wingdings" panose="05000000000000000000" pitchFamily="2" charset="2"/>
              </a:rPr>
              <a:t> nenhuma com o valor registrado no Sistema Patrimonial</a:t>
            </a:r>
          </a:p>
          <a:p>
            <a:pPr marL="822960" lvl="4" indent="0" algn="just">
              <a:spcBef>
                <a:spcPts val="1000"/>
              </a:spcBef>
              <a:buNone/>
            </a:pPr>
            <a:endParaRPr lang="pt-BR" sz="2400" noProof="0" dirty="0">
              <a:latin typeface="Aptos (Corpo)"/>
              <a:sym typeface="Wingdings" panose="05000000000000000000" pitchFamily="2" charset="2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3B56505F-AE1E-DAB8-9671-09C780505C02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763186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EFCF4C-9D2D-3836-B9F6-23142D304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B911D-848C-F05A-CAD6-5EBE93B3E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Normas Contábeis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9180826-E17B-C836-4B0B-24DD4428F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Norma contábil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Mensuração após o reconhecimento (IPSAS/NBC TSP 17 – Ativo Imobilizado)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/>
              <a:t>Modelo de custo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/>
              <a:t>Modelo de reavaliação</a:t>
            </a:r>
          </a:p>
          <a:p>
            <a:pPr marL="365760" lvl="3" indent="0" algn="just">
              <a:spcBef>
                <a:spcPts val="1000"/>
              </a:spcBef>
              <a:buNone/>
            </a:pPr>
            <a:r>
              <a:rPr lang="pt-BR" sz="2800" i="1" noProof="0" dirty="0"/>
              <a:t>A entidade deve </a:t>
            </a:r>
            <a:r>
              <a:rPr lang="pt-BR" sz="2800" i="1" u="sng" noProof="0" dirty="0"/>
              <a:t>escolher</a:t>
            </a:r>
            <a:r>
              <a:rPr lang="pt-BR" sz="2800" i="1" noProof="0" dirty="0"/>
              <a:t> o modelo de custo ou modelo de reavaliação” (IPSAS/NBC TSP 17 – Ativo Imobilizado)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/>
              <a:t>escolha é discricionária?</a:t>
            </a:r>
            <a:endParaRPr lang="pt-BR" sz="2800" noProof="0" dirty="0"/>
          </a:p>
          <a:p>
            <a:pPr marL="365760" lvl="3" indent="0" algn="just">
              <a:spcBef>
                <a:spcPts val="1000"/>
              </a:spcBef>
              <a:buNone/>
            </a:pPr>
            <a:endParaRPr lang="pt-BR" sz="2800" i="1" noProof="0" dirty="0"/>
          </a:p>
          <a:p>
            <a:pPr marL="1051560" lvl="4">
              <a:spcBef>
                <a:spcPts val="1000"/>
              </a:spcBef>
            </a:pPr>
            <a:endParaRPr lang="pt-BR" sz="2400" noProof="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73384A5-2C6B-7BF7-5F11-8BB308E9E32F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489637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A1669-B323-6D12-CACE-08F09BC65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9CC208-B242-1326-5DD9-8CFD6F03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Normas Contábeis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79F0BC-1A55-BF8E-F6F0-C98E0C137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pt-BR" sz="3200" dirty="0">
                <a:sym typeface="Wingdings" panose="05000000000000000000" pitchFamily="2" charset="2"/>
              </a:rPr>
              <a:t>Norma contábil</a:t>
            </a:r>
          </a:p>
          <a:p>
            <a:pPr marL="594360" lvl="3" algn="just">
              <a:lnSpc>
                <a:spcPct val="100000"/>
              </a:lnSpc>
              <a:spcBef>
                <a:spcPts val="1000"/>
              </a:spcBef>
            </a:pPr>
            <a:r>
              <a:rPr lang="pt-BR" sz="2800" dirty="0">
                <a:sym typeface="Wingdings" panose="05000000000000000000" pitchFamily="2" charset="2"/>
              </a:rPr>
              <a:t>IPSAS 3 – Accounting Policies, Changes in Accounting Estimates and Errors: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/>
              <a:t>A </a:t>
            </a:r>
            <a:r>
              <a:rPr lang="pt-BR" sz="2400" dirty="0"/>
              <a:t>entidade</a:t>
            </a:r>
            <a:r>
              <a:rPr lang="pt-BR" sz="2400" noProof="0" dirty="0"/>
              <a:t> deve utilizar de seu julgamento para aplicar políticas contábeis que resultem em informações que sejam:</a:t>
            </a:r>
          </a:p>
          <a:p>
            <a:pPr marL="1508760" lvl="5">
              <a:spcBef>
                <a:spcPts val="1000"/>
              </a:spcBef>
            </a:pPr>
            <a:r>
              <a:rPr lang="pt-BR" sz="2400" b="1" noProof="0" dirty="0"/>
              <a:t>Relevantes</a:t>
            </a:r>
            <a:r>
              <a:rPr lang="pt-BR" sz="2400" noProof="0" dirty="0"/>
              <a:t> para as necessidades de </a:t>
            </a:r>
            <a:r>
              <a:rPr lang="pt-BR" sz="2400" b="1" noProof="0" dirty="0"/>
              <a:t>tomada de decisão usuários </a:t>
            </a:r>
          </a:p>
          <a:p>
            <a:pPr marL="1508760" lvl="5">
              <a:spcBef>
                <a:spcPts val="1000"/>
              </a:spcBef>
            </a:pPr>
            <a:r>
              <a:rPr lang="pt-BR" sz="2400" b="1" noProof="0" dirty="0"/>
              <a:t>Confiáveis </a:t>
            </a:r>
          </a:p>
          <a:p>
            <a:pPr marL="1965960" lvl="6">
              <a:spcBef>
                <a:spcPts val="1000"/>
              </a:spcBef>
            </a:pPr>
            <a:r>
              <a:rPr lang="pt-BR" sz="2400" noProof="0" dirty="0"/>
              <a:t>Reflitam a </a:t>
            </a:r>
            <a:r>
              <a:rPr lang="pt-BR" sz="2400" b="1" noProof="0" dirty="0"/>
              <a:t>substância econômica </a:t>
            </a:r>
            <a:r>
              <a:rPr lang="pt-BR" sz="2400" noProof="0" dirty="0"/>
              <a:t>das transações </a:t>
            </a:r>
          </a:p>
          <a:p>
            <a:pPr marL="1965960" lvl="6">
              <a:spcBef>
                <a:spcPts val="1000"/>
              </a:spcBef>
            </a:pPr>
            <a:r>
              <a:rPr lang="pt-BR" sz="2400" noProof="0" dirty="0"/>
              <a:t>Neutras (</a:t>
            </a:r>
            <a:r>
              <a:rPr lang="pt-BR" sz="2400" b="1" noProof="0" dirty="0"/>
              <a:t>livres de vieses</a:t>
            </a:r>
            <a:r>
              <a:rPr lang="pt-BR" sz="2400" noProof="0" dirty="0"/>
              <a:t>), prudentes e </a:t>
            </a:r>
            <a:r>
              <a:rPr lang="pt-BR" sz="2400" b="1" noProof="0" dirty="0"/>
              <a:t>completas em todos os aspectos materiais</a:t>
            </a:r>
          </a:p>
          <a:p>
            <a:pPr marL="1051560" lvl="4">
              <a:spcBef>
                <a:spcPts val="1000"/>
              </a:spcBef>
            </a:pPr>
            <a:endParaRPr lang="pt-BR" sz="2400" noProof="0" dirty="0"/>
          </a:p>
          <a:p>
            <a:pPr marL="365760" lvl="3" indent="0" algn="just">
              <a:spcBef>
                <a:spcPts val="1000"/>
              </a:spcBef>
              <a:buNone/>
            </a:pPr>
            <a:endParaRPr lang="pt-BR" sz="2800" i="1" noProof="0" dirty="0"/>
          </a:p>
          <a:p>
            <a:pPr marL="1051560" lvl="4">
              <a:spcBef>
                <a:spcPts val="1000"/>
              </a:spcBef>
            </a:pPr>
            <a:endParaRPr lang="pt-BR" sz="2400" noProof="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331D590-9397-59F6-35DF-4818E6ABB15E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618614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B7783-5387-FE7C-643C-B23B36F76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FCAA4-7C07-927E-C0CE-3F00E59B3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D1C7ED-0576-60CF-FACA-39DA784C24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802112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Como selecionar a amostra?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Proporcional a área: maior peso imóveis de maior área</a:t>
            </a:r>
          </a:p>
          <a:p>
            <a:pPr marL="1051560" lvl="4" algn="just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Amostragem proporcional à área</a:t>
            </a:r>
          </a:p>
          <a:p>
            <a:pPr marL="822960" lvl="4" indent="0" algn="just">
              <a:spcBef>
                <a:spcPts val="1000"/>
              </a:spcBef>
              <a:buNone/>
            </a:pPr>
            <a:endParaRPr lang="pt-BR" sz="2400" noProof="0" dirty="0">
              <a:latin typeface="Aptos (Corpo)"/>
              <a:sym typeface="Wingdings" panose="05000000000000000000" pitchFamily="2" charset="2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0F6BEF2-74BF-F977-C0E7-29BDF76540BE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858324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A4061-E671-9078-29E4-57879CA521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CABE1-95C8-A389-ED8C-86E3B17A3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0A88C0-8B00-C830-A9BB-9555B8BA4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802112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Como selecionar a amostra?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Hipótese 1: a área do imóvel (em m2) tem relação direta com a área do imóvel (em m2) registrada no Sistema Patrimonial 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Hipótese 2: a área do imóvel (em m2) não tem relação nenhuma com a área do imóvel (em m2) registrada no Sistema Patrimonial </a:t>
            </a:r>
          </a:p>
          <a:p>
            <a:pPr marL="594360" lvl="3" algn="just">
              <a:spcBef>
                <a:spcPts val="1000"/>
              </a:spcBef>
            </a:pPr>
            <a:endParaRPr lang="pt-BR" sz="2800" noProof="0" dirty="0">
              <a:sym typeface="Wingdings" panose="05000000000000000000" pitchFamily="2" charset="2"/>
            </a:endParaRPr>
          </a:p>
          <a:p>
            <a:pPr marL="594360" lvl="3" algn="just">
              <a:spcBef>
                <a:spcPts val="1000"/>
              </a:spcBef>
            </a:pPr>
            <a:endParaRPr lang="pt-BR" sz="2800" noProof="0" dirty="0">
              <a:sym typeface="Wingdings" panose="05000000000000000000" pitchFamily="2" charset="2"/>
            </a:endParaRPr>
          </a:p>
          <a:p>
            <a:pPr marL="822960" lvl="4" indent="0" algn="just">
              <a:spcBef>
                <a:spcPts val="1000"/>
              </a:spcBef>
              <a:buNone/>
            </a:pPr>
            <a:endParaRPr lang="pt-BR" sz="2400" noProof="0" dirty="0">
              <a:latin typeface="Aptos (Corpo)"/>
              <a:sym typeface="Wingdings" panose="05000000000000000000" pitchFamily="2" charset="2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AEB11326-7FCC-9CA1-AE52-67B2A8C4B54D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344782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A1590-D69F-0939-776C-444D597FB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454798-8CF2-25CF-A270-BFFE0C390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4177F3-2D8E-A0EC-FA6A-0ED99B0E2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739" y="3684853"/>
            <a:ext cx="9527981" cy="609094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C32AED54-05D8-F477-784F-A39DA89C5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802112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Como selecionar a amostra?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Análise dos dados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Exemplo de registro no SisGepat </a:t>
            </a:r>
          </a:p>
          <a:p>
            <a:pPr marL="594360" lvl="3" algn="just">
              <a:spcBef>
                <a:spcPts val="1000"/>
              </a:spcBef>
            </a:pPr>
            <a:endParaRPr lang="pt-BR" sz="2800" noProof="0" dirty="0">
              <a:latin typeface="Aptos (Corpo)"/>
              <a:sym typeface="Wingdings" panose="05000000000000000000" pitchFamily="2" charset="2"/>
            </a:endParaRPr>
          </a:p>
          <a:p>
            <a:pPr marL="594360" lvl="3" algn="just">
              <a:spcBef>
                <a:spcPts val="1000"/>
              </a:spcBef>
            </a:pPr>
            <a:endParaRPr lang="pt-BR" sz="2800" noProof="0" dirty="0">
              <a:sym typeface="Wingdings" panose="05000000000000000000" pitchFamily="2" charset="2"/>
            </a:endParaRPr>
          </a:p>
          <a:p>
            <a:pPr marL="822960" lvl="4" indent="0" algn="just">
              <a:spcBef>
                <a:spcPts val="1000"/>
              </a:spcBef>
              <a:buNone/>
            </a:pPr>
            <a:endParaRPr lang="pt-BR" sz="2400" noProof="0" dirty="0">
              <a:latin typeface="Aptos (Corpo)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1086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F5F7E-A522-4B80-68FA-46228F8E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E98D9-571A-0B38-9192-6E626B866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042A072-4B45-F529-D6F7-1FF6C4FA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249" y="1845734"/>
            <a:ext cx="3595564" cy="414488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127E95C6-541C-F9F7-12E3-D7235910B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802112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Como selecionar a amostra?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Análise dos dados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Polígono correspondente GeoPortal</a:t>
            </a:r>
          </a:p>
          <a:p>
            <a:pPr marL="594360" lvl="3" algn="just">
              <a:spcBef>
                <a:spcPts val="1000"/>
              </a:spcBef>
            </a:pPr>
            <a:endParaRPr lang="pt-BR" sz="2800" noProof="0" dirty="0">
              <a:latin typeface="Aptos (Corpo)"/>
              <a:sym typeface="Wingdings" panose="05000000000000000000" pitchFamily="2" charset="2"/>
            </a:endParaRPr>
          </a:p>
          <a:p>
            <a:pPr marL="594360" lvl="3" algn="just">
              <a:spcBef>
                <a:spcPts val="1000"/>
              </a:spcBef>
            </a:pPr>
            <a:endParaRPr lang="pt-BR" sz="2800" noProof="0" dirty="0">
              <a:sym typeface="Wingdings" panose="05000000000000000000" pitchFamily="2" charset="2"/>
            </a:endParaRPr>
          </a:p>
          <a:p>
            <a:pPr marL="822960" lvl="4" indent="0" algn="just">
              <a:spcBef>
                <a:spcPts val="1000"/>
              </a:spcBef>
              <a:buNone/>
            </a:pPr>
            <a:endParaRPr lang="pt-BR" sz="2400" noProof="0" dirty="0">
              <a:latin typeface="Aptos (Corpo)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16367625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7D383-2C86-2D91-8BCD-6E1D43F0F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06936AFA-5496-BB80-493A-A88CF3B73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49" y="4675119"/>
            <a:ext cx="3187489" cy="8518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3464120-D09C-EF8C-519C-FB524991C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A27F2A0-4E60-CDF5-C930-4267EA40E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6375" y="3591489"/>
            <a:ext cx="8067674" cy="82269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FA99422-B0C3-B49F-8F23-C10EDED9BA45}"/>
              </a:ext>
            </a:extLst>
          </p:cNvPr>
          <p:cNvSpPr/>
          <p:nvPr/>
        </p:nvSpPr>
        <p:spPr>
          <a:xfrm>
            <a:off x="7839075" y="3800475"/>
            <a:ext cx="1704974" cy="61370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2605F96-96A6-4512-D2A2-28A0ACFDA45C}"/>
              </a:ext>
            </a:extLst>
          </p:cNvPr>
          <p:cNvSpPr/>
          <p:nvPr/>
        </p:nvSpPr>
        <p:spPr>
          <a:xfrm>
            <a:off x="6953249" y="3800474"/>
            <a:ext cx="771525" cy="613705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7034594-26F8-2477-FBD5-EFA15D1B7098}"/>
              </a:ext>
            </a:extLst>
          </p:cNvPr>
          <p:cNvSpPr/>
          <p:nvPr/>
        </p:nvSpPr>
        <p:spPr>
          <a:xfrm>
            <a:off x="1466849" y="4972051"/>
            <a:ext cx="3164222" cy="55489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1CF3CAD-B164-B1E5-4B6F-F104E185EF3E}"/>
              </a:ext>
            </a:extLst>
          </p:cNvPr>
          <p:cNvCxnSpPr>
            <a:cxnSpLocks/>
          </p:cNvCxnSpPr>
          <p:nvPr/>
        </p:nvCxnSpPr>
        <p:spPr>
          <a:xfrm flipV="1">
            <a:off x="9572001" y="3647132"/>
            <a:ext cx="174142" cy="310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979EB07-03D0-15D7-840C-9DE69587561E}"/>
              </a:ext>
            </a:extLst>
          </p:cNvPr>
          <p:cNvSpPr txBox="1"/>
          <p:nvPr/>
        </p:nvSpPr>
        <p:spPr>
          <a:xfrm>
            <a:off x="8439872" y="3088297"/>
            <a:ext cx="2781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/>
              <a:t>Atributo do GeoPortal </a:t>
            </a:r>
          </a:p>
          <a:p>
            <a:r>
              <a:rPr lang="pt-BR" noProof="0" dirty="0"/>
              <a:t>(as vezes não preenchido)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7390EB75-D10D-820B-D11A-80A4B8145672}"/>
              </a:ext>
            </a:extLst>
          </p:cNvPr>
          <p:cNvSpPr txBox="1"/>
          <p:nvPr/>
        </p:nvSpPr>
        <p:spPr>
          <a:xfrm>
            <a:off x="5383837" y="4675119"/>
            <a:ext cx="47766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/>
              <a:t>Cálculo geométrico, em função da projeção e tamanho do polígono no espaço projetado (sempre passível de ser calculado)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3EEF4CF8-C928-6C81-15D6-877AE285D20E}"/>
              </a:ext>
            </a:extLst>
          </p:cNvPr>
          <p:cNvCxnSpPr>
            <a:cxnSpLocks/>
          </p:cNvCxnSpPr>
          <p:nvPr/>
        </p:nvCxnSpPr>
        <p:spPr>
          <a:xfrm>
            <a:off x="4814315" y="5097153"/>
            <a:ext cx="4815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C939A8C8-F666-1744-2E4E-ACD4A03FB6D2}"/>
              </a:ext>
            </a:extLst>
          </p:cNvPr>
          <p:cNvSpPr/>
          <p:nvPr/>
        </p:nvSpPr>
        <p:spPr>
          <a:xfrm>
            <a:off x="3575261" y="4095373"/>
            <a:ext cx="1415840" cy="31880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5211E34-52C2-2148-564D-F772BD9F6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1137" y="2201418"/>
            <a:ext cx="9229726" cy="590027"/>
          </a:xfrm>
          <a:prstGeom prst="rect">
            <a:avLst/>
          </a:prstGeom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6814A9BF-4FC5-0B0B-A480-59B8C18653AC}"/>
              </a:ext>
            </a:extLst>
          </p:cNvPr>
          <p:cNvSpPr/>
          <p:nvPr/>
        </p:nvSpPr>
        <p:spPr>
          <a:xfrm>
            <a:off x="5124451" y="2194832"/>
            <a:ext cx="3315422" cy="578316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3F611227-9364-F804-B38B-8D96660B0FF1}"/>
              </a:ext>
            </a:extLst>
          </p:cNvPr>
          <p:cNvCxnSpPr>
            <a:cxnSpLocks/>
          </p:cNvCxnSpPr>
          <p:nvPr/>
        </p:nvCxnSpPr>
        <p:spPr>
          <a:xfrm flipH="1">
            <a:off x="6953249" y="2773148"/>
            <a:ext cx="2410207" cy="226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702AF980-8B28-0312-CB82-99A4DEE51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802112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SisGepat</a:t>
            </a:r>
            <a:endParaRPr lang="pt-BR" sz="3200" noProof="0" dirty="0"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endParaRPr lang="pt-BR" sz="3200" noProof="0" dirty="0">
              <a:sym typeface="Wingdings" panose="05000000000000000000" pitchFamily="2" charset="2"/>
            </a:endParaRPr>
          </a:p>
          <a:p>
            <a:pPr marL="228600" lvl="1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GeoPortal (polígono correspondente)</a:t>
            </a:r>
          </a:p>
          <a:p>
            <a:pPr marL="594360" lvl="3" algn="just">
              <a:spcBef>
                <a:spcPts val="1000"/>
              </a:spcBef>
            </a:pPr>
            <a:endParaRPr lang="pt-BR" sz="2800" noProof="0" dirty="0">
              <a:sym typeface="Wingdings" panose="05000000000000000000" pitchFamily="2" charset="2"/>
            </a:endParaRPr>
          </a:p>
          <a:p>
            <a:pPr marL="822960" lvl="4" indent="0" algn="just">
              <a:spcBef>
                <a:spcPts val="1000"/>
              </a:spcBef>
              <a:buNone/>
            </a:pPr>
            <a:endParaRPr lang="pt-BR" sz="2400" noProof="0" dirty="0">
              <a:latin typeface="Aptos (Corpo)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352929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B6B8CF-CF00-92A7-A99E-7B2122C78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90234-3233-DAC7-D186-F8531BB20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C3033D-B665-6BD1-7F41-F698D644B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Como selecionar a amostra?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Conclusão análise de dados: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os </a:t>
            </a:r>
            <a:r>
              <a:rPr lang="pt-BR" sz="2400" b="1" noProof="0" dirty="0">
                <a:latin typeface="Aptos (Corpo)"/>
                <a:sym typeface="Wingdings" panose="05000000000000000000" pitchFamily="2" charset="2"/>
              </a:rPr>
              <a:t>valores</a:t>
            </a: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 dos imóveis registrados no SisGepat </a:t>
            </a:r>
            <a:r>
              <a:rPr lang="pt-BR" sz="2400" b="1" noProof="0" dirty="0">
                <a:latin typeface="Aptos (Corpo)"/>
                <a:sym typeface="Wingdings" panose="05000000000000000000" pitchFamily="2" charset="2"/>
              </a:rPr>
              <a:t>não podem </a:t>
            </a: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ser utilizado pode parâmetro para </a:t>
            </a:r>
            <a:r>
              <a:rPr lang="pt-BR" sz="2400" b="1" noProof="0" dirty="0">
                <a:latin typeface="Aptos (Corpo)"/>
                <a:sym typeface="Wingdings" panose="05000000000000000000" pitchFamily="2" charset="2"/>
              </a:rPr>
              <a:t>seleção da amostra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dados da área (m2) e da Região Administrativa (RA) são plausíveis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/>
              <a:t>testes de controle</a:t>
            </a:r>
            <a:endParaRPr lang="pt-BR" sz="2800" i="1" noProof="0" dirty="0"/>
          </a:p>
          <a:p>
            <a:pPr marL="1051560" lvl="4">
              <a:spcBef>
                <a:spcPts val="1000"/>
              </a:spcBef>
            </a:pPr>
            <a:endParaRPr lang="pt-BR" sz="2400" noProof="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C876CAD-E113-15FC-8EF8-EEC17E2380CA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2645669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1F474-94C6-E467-CB74-8757D6F9A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0F1B0C-7879-17D1-C87A-180ED0B6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A2F400-F199-BBFD-B1CC-A6DAD548C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Como selecionar a amostra?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b="1" noProof="0" dirty="0">
                <a:latin typeface="Aptos (Corpo)"/>
                <a:sym typeface="Wingdings" panose="05000000000000000000" pitchFamily="2" charset="2"/>
              </a:rPr>
              <a:t>Modelo</a:t>
            </a: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 relacione área e localidade (Região Adm.) com valor econômico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Cooperação com a Secretaria de Economia do DF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solicitamos uma tabela do valor médio do m2 por Região Adm. </a:t>
            </a:r>
          </a:p>
          <a:p>
            <a:pPr marL="1051560" lvl="4">
              <a:spcBef>
                <a:spcPts val="1000"/>
              </a:spcBef>
            </a:pPr>
            <a:endParaRPr lang="pt-BR" sz="2400" noProof="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B10961F-87ED-2BCB-CE05-C78F58746F6C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796410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32778-999A-CBC1-F541-158749038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2BDE6A-C9A4-C3B8-ABCE-9BA6E5D99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Science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C074C8-2CD4-A64E-6C94-C91B7516B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Exemplo 1: investigar o lançamento de uma moeda (mecanismo)</a:t>
            </a:r>
          </a:p>
          <a:p>
            <a:pPr marL="594360" lvl="3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Novas probabilidades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H1 (moeda justa): 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½ * ½ * ½ = 1/8  ou 12,5%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H2 (moeda enviesada): </a:t>
            </a:r>
          </a:p>
          <a:p>
            <a:pPr marL="1508760" lvl="5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100%</a:t>
            </a:r>
          </a:p>
          <a:p>
            <a:pPr marL="594360" lvl="3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A coleta (de mais dados) foi informativa (relevante para decidir sobre as hipótese)? SIM (auxiliou o analista decidir H1 e H2)</a:t>
            </a:r>
            <a:endParaRPr lang="pt-BR" sz="2400" noProof="0" dirty="0">
              <a:sym typeface="Wingdings" panose="05000000000000000000" pitchFamily="2" charset="2"/>
            </a:endParaRPr>
          </a:p>
          <a:p>
            <a:pPr marL="685800" lvl="3" indent="0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0" indent="0" algn="just">
              <a:lnSpc>
                <a:spcPct val="100000"/>
              </a:lnSpc>
              <a:spcAft>
                <a:spcPts val="1200"/>
              </a:spcAft>
              <a:buNone/>
            </a:pPr>
            <a:endParaRPr lang="pt-BR" sz="24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7C10811-AE72-94C4-99FB-124521F03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636" y="2214050"/>
            <a:ext cx="3462900" cy="242989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9447070A-C198-9FF1-CF57-43F231E97D46}"/>
              </a:ext>
            </a:extLst>
          </p:cNvPr>
          <p:cNvSpPr txBox="1"/>
          <p:nvPr/>
        </p:nvSpPr>
        <p:spPr>
          <a:xfrm>
            <a:off x="838200" y="6169709"/>
            <a:ext cx="552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noProof="0" dirty="0">
                <a:sym typeface="Wingdings" panose="05000000000000000000" pitchFamily="2" charset="2"/>
              </a:rPr>
              <a:t>Referência: Prof. Roger Peng/MSDS - UT Austin</a:t>
            </a:r>
          </a:p>
          <a:p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5493776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81CB9-DC46-0A69-118F-1F0A57797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1D2C15-3B79-1CB3-F71F-548712BC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4FCA76-7CFA-A8F5-1093-861243BFF9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105" r="23823"/>
          <a:stretch/>
        </p:blipFill>
        <p:spPr>
          <a:xfrm>
            <a:off x="1960775" y="3016271"/>
            <a:ext cx="4760536" cy="2422779"/>
          </a:xfrm>
          <a:prstGeom prst="rect">
            <a:avLst/>
          </a:prstGeom>
        </p:spPr>
      </p:pic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72627809-8AFF-86AC-8739-CC90A75D86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Como selecionar a amostra?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Relação localidade (Região Adm.) e valor econômico m2</a:t>
            </a:r>
          </a:p>
          <a:p>
            <a:pPr marL="1051560" lvl="4">
              <a:spcBef>
                <a:spcPts val="1000"/>
              </a:spcBef>
            </a:pPr>
            <a:endParaRPr lang="pt-BR" sz="2400" noProof="0" dirty="0"/>
          </a:p>
        </p:txBody>
      </p:sp>
    </p:spTree>
    <p:extLst>
      <p:ext uri="{BB962C8B-B14F-4D97-AF65-F5344CB8AC3E}">
        <p14:creationId xmlns:p14="http://schemas.microsoft.com/office/powerpoint/2010/main" val="668527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83241-8F2F-83C4-B31B-8FB0EB466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D34FD-012F-DBDA-8853-D3A3CF6CF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DD38E2EE-4366-8E4B-FBEB-93E9FAFF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Como selecionar a amostra?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Modelo linear simples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Consiste na multiplicação da área do imóvel pelo m2 médio da respectiva região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Capaz </a:t>
            </a:r>
            <a:r>
              <a:rPr lang="pt-BR" sz="2400" b="1" noProof="0" dirty="0">
                <a:latin typeface="Aptos (Corpo)"/>
                <a:sym typeface="Wingdings" panose="05000000000000000000" pitchFamily="2" charset="2"/>
              </a:rPr>
              <a:t>aproximar</a:t>
            </a: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 o valor econômico do bem</a:t>
            </a:r>
          </a:p>
          <a:p>
            <a:pPr marL="365760" lvl="3" indent="0" algn="just">
              <a:spcBef>
                <a:spcPts val="1000"/>
              </a:spcBef>
              <a:buNone/>
            </a:pPr>
            <a:endParaRPr lang="pt-BR" sz="2800" noProof="0" dirty="0">
              <a:latin typeface="Aptos (Corpo)"/>
              <a:sym typeface="Wingdings" panose="05000000000000000000" pitchFamily="2" charset="2"/>
            </a:endParaRPr>
          </a:p>
          <a:p>
            <a:pPr marL="1051560" lvl="4">
              <a:spcBef>
                <a:spcPts val="1000"/>
              </a:spcBef>
            </a:pPr>
            <a:endParaRPr lang="pt-BR" sz="2400" noProof="0" dirty="0"/>
          </a:p>
        </p:txBody>
      </p:sp>
    </p:spTree>
    <p:extLst>
      <p:ext uri="{BB962C8B-B14F-4D97-AF65-F5344CB8AC3E}">
        <p14:creationId xmlns:p14="http://schemas.microsoft.com/office/powerpoint/2010/main" val="34198203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DD250-DDAB-D5D2-021E-019D2D9BF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D1B38-6906-4321-5AED-254711B72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Normas Contábeis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BB4833-648D-1B90-1623-24BF81343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Norma contábil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/>
              <a:t>Modelo de reavaliação (IPSAS 17 – Ativo Imobilizado)</a:t>
            </a:r>
          </a:p>
          <a:p>
            <a:pPr marL="365760" lvl="3" indent="0" algn="just">
              <a:spcBef>
                <a:spcPts val="1000"/>
              </a:spcBef>
              <a:buNone/>
            </a:pPr>
            <a:r>
              <a:rPr lang="pt-BR" sz="2800" i="1" noProof="0" dirty="0">
                <a:sym typeface="Wingdings" panose="05000000000000000000" pitchFamily="2" charset="2"/>
              </a:rPr>
              <a:t>46. Para alguns </a:t>
            </a:r>
            <a:r>
              <a:rPr lang="pt-BR" sz="2800" i="1" u="sng" noProof="0" dirty="0">
                <a:sym typeface="Wingdings" panose="05000000000000000000" pitchFamily="2" charset="2"/>
              </a:rPr>
              <a:t>ativos</a:t>
            </a:r>
            <a:r>
              <a:rPr lang="pt-BR" sz="2800" i="1" noProof="0" dirty="0">
                <a:sym typeface="Wingdings" panose="05000000000000000000" pitchFamily="2" charset="2"/>
              </a:rPr>
              <a:t> do </a:t>
            </a:r>
            <a:r>
              <a:rPr lang="pt-BR" sz="2800" i="1" u="sng" noProof="0" dirty="0">
                <a:sym typeface="Wingdings" panose="05000000000000000000" pitchFamily="2" charset="2"/>
              </a:rPr>
              <a:t>setor público</a:t>
            </a:r>
            <a:r>
              <a:rPr lang="pt-BR" sz="2800" i="1" noProof="0" dirty="0">
                <a:sym typeface="Wingdings" panose="05000000000000000000" pitchFamily="2" charset="2"/>
              </a:rPr>
              <a:t>, pode ser </a:t>
            </a:r>
            <a:r>
              <a:rPr lang="pt-BR" sz="2800" i="1" u="sng" noProof="0" dirty="0">
                <a:sym typeface="Wingdings" panose="05000000000000000000" pitchFamily="2" charset="2"/>
              </a:rPr>
              <a:t>difícil estabelecer seu valor de mercado</a:t>
            </a:r>
            <a:r>
              <a:rPr lang="pt-BR" sz="2800" i="1" noProof="0" dirty="0">
                <a:sym typeface="Wingdings" panose="05000000000000000000" pitchFamily="2" charset="2"/>
              </a:rPr>
              <a:t> devido à </a:t>
            </a:r>
            <a:r>
              <a:rPr lang="pt-BR" sz="2800" i="1" u="sng" noProof="0" dirty="0">
                <a:sym typeface="Wingdings" panose="05000000000000000000" pitchFamily="2" charset="2"/>
              </a:rPr>
              <a:t>ausência de transações</a:t>
            </a:r>
            <a:r>
              <a:rPr lang="pt-BR" sz="2800" i="1" noProof="0" dirty="0">
                <a:sym typeface="Wingdings" panose="05000000000000000000" pitchFamily="2" charset="2"/>
              </a:rPr>
              <a:t> de mercado para esses ativos.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D6CF636B-E1B2-20E4-800B-25277C3C9E3A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9172518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EA86ED-3A2B-8D84-8D50-EA98F76FC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54CD9C-0E19-73E5-4F65-5D0CFE1F9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Normas Contábeis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2DB9F3-6B8D-0EBC-A90B-69E8D8C6B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lvl="1">
              <a:lnSpc>
                <a:spcPct val="100000"/>
              </a:lnSpc>
              <a:spcBef>
                <a:spcPts val="1000"/>
              </a:spcBef>
            </a:pPr>
            <a:r>
              <a:rPr lang="pt-BR" sz="3200" dirty="0">
                <a:sym typeface="Wingdings" panose="05000000000000000000" pitchFamily="2" charset="2"/>
              </a:rPr>
              <a:t>Norma contábil</a:t>
            </a:r>
          </a:p>
          <a:p>
            <a:pPr marL="594360" lvl="3" algn="just">
              <a:lnSpc>
                <a:spcPct val="100000"/>
              </a:lnSpc>
              <a:spcBef>
                <a:spcPts val="1000"/>
              </a:spcBef>
            </a:pPr>
            <a:r>
              <a:rPr lang="pt-BR" sz="2800" dirty="0">
                <a:latin typeface="Aptos (Corpo)"/>
              </a:rPr>
              <a:t>Modelo de reavaliação (IPSAS 17 – Ativo Imobilizado)</a:t>
            </a:r>
          </a:p>
          <a:p>
            <a:pPr marL="365760" lvl="3" indent="0" algn="just">
              <a:spcBef>
                <a:spcPts val="1000"/>
              </a:spcBef>
              <a:buNone/>
            </a:pPr>
            <a:r>
              <a:rPr lang="pt-BR" sz="2800" i="1" noProof="0" dirty="0">
                <a:sym typeface="Wingdings" panose="05000000000000000000" pitchFamily="2" charset="2"/>
              </a:rPr>
              <a:t>47. Se não houver evidências disponíveis para determinar o valor de mercado [...], o </a:t>
            </a:r>
            <a:r>
              <a:rPr lang="pt-BR" sz="2800" i="1" u="sng" noProof="0" dirty="0">
                <a:sym typeface="Wingdings" panose="05000000000000000000" pitchFamily="2" charset="2"/>
              </a:rPr>
              <a:t>valor justo </a:t>
            </a:r>
            <a:r>
              <a:rPr lang="pt-BR" sz="2800" i="1" noProof="0" dirty="0">
                <a:sym typeface="Wingdings" panose="05000000000000000000" pitchFamily="2" charset="2"/>
              </a:rPr>
              <a:t>do item pode ser </a:t>
            </a:r>
            <a:r>
              <a:rPr lang="pt-BR" sz="2800" b="1" i="1" u="sng" noProof="0" dirty="0">
                <a:sym typeface="Wingdings" panose="05000000000000000000" pitchFamily="2" charset="2"/>
              </a:rPr>
              <a:t>estabelecido por referência</a:t>
            </a:r>
            <a:r>
              <a:rPr lang="pt-BR" sz="2800" i="1" noProof="0" dirty="0">
                <a:sym typeface="Wingdings" panose="05000000000000000000" pitchFamily="2" charset="2"/>
              </a:rPr>
              <a:t> a outros itens com </a:t>
            </a:r>
            <a:r>
              <a:rPr lang="pt-BR" sz="2800" i="1" u="sng" noProof="0" dirty="0">
                <a:sym typeface="Wingdings" panose="05000000000000000000" pitchFamily="2" charset="2"/>
              </a:rPr>
              <a:t>características semelhantes</a:t>
            </a:r>
            <a:r>
              <a:rPr lang="pt-BR" sz="2800" i="1" noProof="0" dirty="0">
                <a:sym typeface="Wingdings" panose="05000000000000000000" pitchFamily="2" charset="2"/>
              </a:rPr>
              <a:t>, em </a:t>
            </a:r>
            <a:r>
              <a:rPr lang="pt-BR" sz="2800" i="1" u="sng" noProof="0" dirty="0">
                <a:sym typeface="Wingdings" panose="05000000000000000000" pitchFamily="2" charset="2"/>
              </a:rPr>
              <a:t>circunstâncias e localizações similares</a:t>
            </a:r>
            <a:r>
              <a:rPr lang="pt-BR" sz="2800" i="1" noProof="0" dirty="0">
                <a:sym typeface="Wingdings" panose="05000000000000000000" pitchFamily="2" charset="2"/>
              </a:rPr>
              <a:t>. Por exemplo, o valor justo de um </a:t>
            </a:r>
            <a:r>
              <a:rPr lang="pt-BR" sz="2800" i="1" u="sng" noProof="0" dirty="0">
                <a:sym typeface="Wingdings" panose="05000000000000000000" pitchFamily="2" charset="2"/>
              </a:rPr>
              <a:t>terreno governamental</a:t>
            </a:r>
            <a:r>
              <a:rPr lang="pt-BR" sz="2800" i="1" noProof="0" dirty="0">
                <a:sym typeface="Wingdings" panose="05000000000000000000" pitchFamily="2" charset="2"/>
              </a:rPr>
              <a:t> desocupado que foi mantido por um longo período, durante o </a:t>
            </a:r>
            <a:r>
              <a:rPr lang="pt-BR" sz="2800" i="1" u="sng" noProof="0" dirty="0">
                <a:sym typeface="Wingdings" panose="05000000000000000000" pitchFamily="2" charset="2"/>
              </a:rPr>
              <a:t>qual houve poucas transações</a:t>
            </a:r>
            <a:r>
              <a:rPr lang="pt-BR" sz="2800" i="1" noProof="0" dirty="0">
                <a:sym typeface="Wingdings" panose="05000000000000000000" pitchFamily="2" charset="2"/>
              </a:rPr>
              <a:t>, pode ser </a:t>
            </a:r>
            <a:r>
              <a:rPr lang="pt-BR" sz="2800" b="1" i="1" u="sng" noProof="0" dirty="0">
                <a:sym typeface="Wingdings" panose="05000000000000000000" pitchFamily="2" charset="2"/>
              </a:rPr>
              <a:t>estimado</a:t>
            </a:r>
            <a:r>
              <a:rPr lang="pt-BR" sz="2800" i="1" noProof="0" dirty="0">
                <a:sym typeface="Wingdings" panose="05000000000000000000" pitchFamily="2" charset="2"/>
              </a:rPr>
              <a:t> por referência ao valor de mercado de </a:t>
            </a:r>
            <a:r>
              <a:rPr lang="pt-BR" sz="2800" i="1" u="sng" noProof="0" dirty="0">
                <a:sym typeface="Wingdings" panose="05000000000000000000" pitchFamily="2" charset="2"/>
              </a:rPr>
              <a:t>terrenos com características</a:t>
            </a:r>
            <a:r>
              <a:rPr lang="pt-BR" sz="2800" i="1" noProof="0" dirty="0">
                <a:sym typeface="Wingdings" panose="05000000000000000000" pitchFamily="2" charset="2"/>
              </a:rPr>
              <a:t> e topografia </a:t>
            </a:r>
            <a:r>
              <a:rPr lang="pt-BR" sz="2800" i="1" u="sng" noProof="0" dirty="0">
                <a:sym typeface="Wingdings" panose="05000000000000000000" pitchFamily="2" charset="2"/>
              </a:rPr>
              <a:t>semelhantes</a:t>
            </a:r>
            <a:r>
              <a:rPr lang="pt-BR" sz="2800" i="1" noProof="0" dirty="0">
                <a:sym typeface="Wingdings" panose="05000000000000000000" pitchFamily="2" charset="2"/>
              </a:rPr>
              <a:t> em uma </a:t>
            </a:r>
            <a:r>
              <a:rPr lang="pt-BR" sz="2800" b="1" i="1" u="sng" noProof="0" dirty="0">
                <a:sym typeface="Wingdings" panose="05000000000000000000" pitchFamily="2" charset="2"/>
              </a:rPr>
              <a:t>localização</a:t>
            </a:r>
            <a:r>
              <a:rPr lang="pt-BR" sz="2800" i="1" u="sng" noProof="0" dirty="0">
                <a:sym typeface="Wingdings" panose="05000000000000000000" pitchFamily="2" charset="2"/>
              </a:rPr>
              <a:t> similar</a:t>
            </a:r>
            <a:r>
              <a:rPr lang="pt-BR" sz="2800" i="1" noProof="0" dirty="0">
                <a:sym typeface="Wingdings" panose="05000000000000000000" pitchFamily="2" charset="2"/>
              </a:rPr>
              <a:t> [...].</a:t>
            </a:r>
            <a:endParaRPr lang="pt-BR" sz="2800" i="1" noProof="0" dirty="0"/>
          </a:p>
          <a:p>
            <a:pPr marL="365760" lvl="3" indent="0" algn="just">
              <a:spcBef>
                <a:spcPts val="1000"/>
              </a:spcBef>
              <a:buNone/>
            </a:pPr>
            <a:endParaRPr lang="pt-BR" sz="2800" i="1" noProof="0" dirty="0">
              <a:sym typeface="Wingdings" panose="05000000000000000000" pitchFamily="2" charset="2"/>
            </a:endParaRP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676A973D-B137-AFCC-8B3C-7842C808E293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7250734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BD673-13D6-40E8-A1EA-DA25217E2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40C007-470C-D201-EFE4-E38FDD248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8C0988-5110-6E93-6443-B593C8DB28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Uma amostra ainda é necessária? 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b="1" noProof="0" dirty="0">
                <a:latin typeface="Aptos (Corpo)"/>
                <a:sym typeface="Wingdings" panose="05000000000000000000" pitchFamily="2" charset="2"/>
              </a:rPr>
              <a:t>Basta aplicar o modelo na população </a:t>
            </a: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de dados e considerar as divergências entre os resultados do modelo e da contabilidade como distorção?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F88A181-D83A-8B7F-2117-610D4CEB8D6B}"/>
              </a:ext>
            </a:extLst>
          </p:cNvPr>
          <p:cNvSpPr txBox="1">
            <a:spLocks/>
          </p:cNvSpPr>
          <p:nvPr/>
        </p:nvSpPr>
        <p:spPr>
          <a:xfrm>
            <a:off x="1725101" y="5443946"/>
            <a:ext cx="6743038" cy="7017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Calibri" pitchFamily="34" charset="0"/>
              <a:buNone/>
            </a:pPr>
            <a:endParaRPr lang="pt-BR" sz="2400" b="1" noProof="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025039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E24A1-0EA6-774D-7F60-D17C665BF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A282D-5343-169F-3D8D-3BE61961D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6EB300D4-E0F4-83A7-E672-11EB05E9B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Uma amostra ainda é necessária? 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Não é possível assumir que todos os registros de área e localidade estejam corretos 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pode haver erros na área ou na localidade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Verificações adicionais ainda necessárias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Confirmar área e a propriedade junto aos cartórios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Imóvel invadido 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Etc. </a:t>
            </a:r>
          </a:p>
          <a:p>
            <a:pPr marL="1051560" lvl="4">
              <a:spcBef>
                <a:spcPts val="1000"/>
              </a:spcBef>
            </a:pPr>
            <a:endParaRPr lang="pt-BR" sz="2400" noProof="0" dirty="0">
              <a:latin typeface="Aptos (Corpo)"/>
              <a:sym typeface="Wingdings" panose="05000000000000000000" pitchFamily="2" charset="2"/>
            </a:endParaRPr>
          </a:p>
          <a:p>
            <a:pPr marL="365760" lvl="3" indent="0" algn="just">
              <a:spcBef>
                <a:spcPts val="1000"/>
              </a:spcBef>
              <a:buNone/>
            </a:pPr>
            <a:endParaRPr lang="pt-BR" sz="2800" noProof="0" dirty="0">
              <a:latin typeface="Aptos (Corpo)"/>
              <a:sym typeface="Wingdings" panose="05000000000000000000" pitchFamily="2" charset="2"/>
            </a:endParaRPr>
          </a:p>
          <a:p>
            <a:pPr marL="1051560" lvl="4">
              <a:spcBef>
                <a:spcPts val="1000"/>
              </a:spcBef>
            </a:pPr>
            <a:endParaRPr lang="pt-BR" sz="2400" noProof="0" dirty="0"/>
          </a:p>
        </p:txBody>
      </p:sp>
    </p:spTree>
    <p:extLst>
      <p:ext uri="{BB962C8B-B14F-4D97-AF65-F5344CB8AC3E}">
        <p14:creationId xmlns:p14="http://schemas.microsoft.com/office/powerpoint/2010/main" val="21765886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005EA-6600-BCFD-332B-4991C42B2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730CF-4E9E-1D8F-D74F-77F6EC0AF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325175EC-7BD8-38FC-AE3C-33DF9B87C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Uma amostra ainda é necessária? 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SIM!</a:t>
            </a:r>
            <a:endParaRPr lang="pt-BR" sz="2400" noProof="0" dirty="0">
              <a:latin typeface="Aptos (Corpo)"/>
              <a:sym typeface="Wingdings" panose="05000000000000000000" pitchFamily="2" charset="2"/>
            </a:endParaRPr>
          </a:p>
          <a:p>
            <a:pPr marL="365760" lvl="3" indent="0" algn="just">
              <a:spcBef>
                <a:spcPts val="1000"/>
              </a:spcBef>
              <a:buNone/>
            </a:pPr>
            <a:endParaRPr lang="pt-BR" sz="2800" noProof="0" dirty="0">
              <a:latin typeface="Aptos (Corpo)"/>
              <a:sym typeface="Wingdings" panose="05000000000000000000" pitchFamily="2" charset="2"/>
            </a:endParaRPr>
          </a:p>
          <a:p>
            <a:pPr marL="1051560" lvl="4">
              <a:spcBef>
                <a:spcPts val="1000"/>
              </a:spcBef>
            </a:pPr>
            <a:endParaRPr lang="pt-BR" sz="2400" noProof="0" dirty="0"/>
          </a:p>
        </p:txBody>
      </p:sp>
    </p:spTree>
    <p:extLst>
      <p:ext uri="{BB962C8B-B14F-4D97-AF65-F5344CB8AC3E}">
        <p14:creationId xmlns:p14="http://schemas.microsoft.com/office/powerpoint/2010/main" val="40719581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81B55-082B-D0D1-ED00-EEF98671C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29AA1E-821B-7FD0-130F-02607782D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0A208C39-5F13-A250-9F68-16D386459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Como selecionar a amostra?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Premissa: aplicar o modelo na população dos imóveis do SisGepat e criar uma </a:t>
            </a:r>
            <a:r>
              <a:rPr lang="pt-BR" sz="2800" b="1" noProof="0" dirty="0">
                <a:latin typeface="Aptos (Corpo)"/>
                <a:sym typeface="Wingdings" panose="05000000000000000000" pitchFamily="2" charset="2"/>
              </a:rPr>
              <a:t>nova métrica de valor monetário </a:t>
            </a: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para fins de amostragem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b="1" noProof="0" dirty="0">
                <a:latin typeface="Aptos (Corpo)"/>
                <a:sym typeface="Wingdings" panose="05000000000000000000" pitchFamily="2" charset="2"/>
              </a:rPr>
              <a:t>Nova coluna </a:t>
            </a: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com o </a:t>
            </a:r>
            <a:r>
              <a:rPr lang="pt-BR" sz="2800" b="1" noProof="0" dirty="0">
                <a:latin typeface="Aptos (Corpo)"/>
                <a:sym typeface="Wingdings" panose="05000000000000000000" pitchFamily="2" charset="2"/>
              </a:rPr>
              <a:t>valor monetário </a:t>
            </a: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do imóvel </a:t>
            </a:r>
            <a:r>
              <a:rPr lang="pt-BR" sz="2800" b="1" noProof="0" dirty="0">
                <a:latin typeface="Aptos (Corpo)"/>
                <a:sym typeface="Wingdings" panose="05000000000000000000" pitchFamily="2" charset="2"/>
              </a:rPr>
              <a:t>calculado</a:t>
            </a: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 a partir do nosso </a:t>
            </a:r>
            <a:r>
              <a:rPr lang="pt-BR" sz="2800" b="1" noProof="0" dirty="0">
                <a:latin typeface="Aptos (Corpo)"/>
                <a:sym typeface="Wingdings" panose="05000000000000000000" pitchFamily="2" charset="2"/>
              </a:rPr>
              <a:t>modelo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O </a:t>
            </a:r>
            <a:r>
              <a:rPr lang="pt-BR" sz="2800" b="1" noProof="0" dirty="0">
                <a:latin typeface="Aptos (Corpo)"/>
                <a:sym typeface="Wingdings" panose="05000000000000000000" pitchFamily="2" charset="2"/>
              </a:rPr>
              <a:t>novo valor monetário </a:t>
            </a: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guarda </a:t>
            </a:r>
            <a:r>
              <a:rPr lang="pt-BR" sz="2800" b="1" noProof="0" dirty="0">
                <a:latin typeface="Aptos (Corpo)"/>
                <a:sym typeface="Wingdings" panose="05000000000000000000" pitchFamily="2" charset="2"/>
              </a:rPr>
              <a:t>relação com o valor econômico do imóvel </a:t>
            </a: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(proporcional ao valor do m2 e da localidade) e podemos aplicar uma </a:t>
            </a:r>
            <a:r>
              <a:rPr lang="pt-BR" sz="2800" b="1" noProof="0" dirty="0">
                <a:latin typeface="Aptos (Corpo)"/>
                <a:sym typeface="Wingdings" panose="05000000000000000000" pitchFamily="2" charset="2"/>
              </a:rPr>
              <a:t>amostragem proporcional ao novo valor monetário</a:t>
            </a:r>
          </a:p>
          <a:p>
            <a:pPr marL="365760" lvl="3" indent="0" algn="just">
              <a:spcBef>
                <a:spcPts val="1000"/>
              </a:spcBef>
              <a:buNone/>
            </a:pPr>
            <a:endParaRPr lang="pt-BR" sz="2800" noProof="0" dirty="0">
              <a:latin typeface="Aptos (Corpo)"/>
              <a:sym typeface="Wingdings" panose="05000000000000000000" pitchFamily="2" charset="2"/>
            </a:endParaRPr>
          </a:p>
          <a:p>
            <a:pPr marL="1051560" lvl="4">
              <a:spcBef>
                <a:spcPts val="1000"/>
              </a:spcBef>
            </a:pPr>
            <a:endParaRPr lang="pt-BR" sz="2400" noProof="0" dirty="0"/>
          </a:p>
        </p:txBody>
      </p:sp>
    </p:spTree>
    <p:extLst>
      <p:ext uri="{BB962C8B-B14F-4D97-AF65-F5344CB8AC3E}">
        <p14:creationId xmlns:p14="http://schemas.microsoft.com/office/powerpoint/2010/main" val="188149635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F86E2-73A0-5C9C-3D23-23A1C8930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3C455E-213B-3F65-A371-807A7075D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1B14B279-7580-96A4-C62C-80FEE0EB0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Amostragem Estratificada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detectar a existência ou não de uma distorção relevante e material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estimar a distorção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não é possível com outras técnicas de amostragem como AUM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latin typeface="Aptos (Corpo)"/>
                <a:sym typeface="Wingdings" panose="05000000000000000000" pitchFamily="2" charset="2"/>
              </a:rPr>
              <a:t>AUM: Amostragem por Unidades Monetárias</a:t>
            </a:r>
          </a:p>
          <a:p>
            <a:pPr marL="365760" lvl="3" indent="0" algn="just">
              <a:spcBef>
                <a:spcPts val="1000"/>
              </a:spcBef>
              <a:buNone/>
            </a:pPr>
            <a:endParaRPr lang="pt-BR" sz="2800" noProof="0" dirty="0">
              <a:latin typeface="Aptos (Corpo)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2889117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C8B86-A050-7C4E-C4D8-C299EB22F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2CF8E-810B-276F-1C05-D493628F2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A4A05C9A-357B-41AF-2456-C32CDB06C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Amostragem Estratificada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divide-se o </a:t>
            </a:r>
            <a:r>
              <a:rPr lang="pt-BR" sz="2800" b="1" noProof="0" dirty="0">
                <a:latin typeface="Aptos (Corpo)"/>
                <a:sym typeface="Wingdings" panose="05000000000000000000" pitchFamily="2" charset="2"/>
              </a:rPr>
              <a:t>novo valor monetário </a:t>
            </a: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(gerado pelo nosso modelo) em extratos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seleção aleatória de um número pré-definido de imóveis em cada estrato</a:t>
            </a:r>
          </a:p>
          <a:p>
            <a:pPr marL="594360" lvl="3" algn="just">
              <a:spcBef>
                <a:spcPts val="1000"/>
              </a:spcBef>
            </a:pPr>
            <a:endParaRPr lang="pt-BR" sz="2800" noProof="0" dirty="0">
              <a:latin typeface="Aptos (Corpo)"/>
              <a:sym typeface="Wingdings" panose="05000000000000000000" pitchFamily="2" charset="2"/>
            </a:endParaRPr>
          </a:p>
          <a:p>
            <a:pPr marL="594360" lvl="3" algn="just">
              <a:spcBef>
                <a:spcPts val="1000"/>
              </a:spcBef>
            </a:pPr>
            <a:endParaRPr lang="pt-BR" sz="2800" noProof="0" dirty="0">
              <a:latin typeface="Aptos (Corpo)"/>
              <a:sym typeface="Wingdings" panose="05000000000000000000" pitchFamily="2" charset="2"/>
            </a:endParaRPr>
          </a:p>
          <a:p>
            <a:pPr marL="594360" lvl="3" algn="just">
              <a:spcBef>
                <a:spcPts val="1000"/>
              </a:spcBef>
            </a:pPr>
            <a:endParaRPr lang="pt-BR" sz="2800" noProof="0" dirty="0">
              <a:latin typeface="Aptos (Corpo)"/>
              <a:sym typeface="Wingdings" panose="05000000000000000000" pitchFamily="2" charset="2"/>
            </a:endParaRPr>
          </a:p>
          <a:p>
            <a:pPr marL="365760" lvl="3" indent="0" algn="just">
              <a:spcBef>
                <a:spcPts val="1000"/>
              </a:spcBef>
              <a:buNone/>
            </a:pPr>
            <a:endParaRPr lang="pt-BR" sz="2800" noProof="0" dirty="0">
              <a:latin typeface="Aptos (Corpo)"/>
              <a:sym typeface="Wingdings" panose="05000000000000000000" pitchFamily="2" charset="2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3B5F776-6E29-21A8-17D7-10C3166F2426}"/>
              </a:ext>
            </a:extLst>
          </p:cNvPr>
          <p:cNvSpPr txBox="1"/>
          <p:nvPr/>
        </p:nvSpPr>
        <p:spPr>
          <a:xfrm>
            <a:off x="1801368" y="4224528"/>
            <a:ext cx="77266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11480" lvl="2">
              <a:spcBef>
                <a:spcPts val="1000"/>
              </a:spcBef>
            </a:pPr>
            <a:r>
              <a:rPr lang="pt-BR" sz="2400" b="1" noProof="0" dirty="0">
                <a:latin typeface="Aptos (Corpo)"/>
                <a:sym typeface="Wingdings" panose="05000000000000000000" pitchFamily="2" charset="2"/>
              </a:rPr>
              <a:t>Dessa forma, garantimos que a amostra será representativa do valor econômico dos bens!</a:t>
            </a:r>
          </a:p>
        </p:txBody>
      </p:sp>
    </p:spTree>
    <p:extLst>
      <p:ext uri="{BB962C8B-B14F-4D97-AF65-F5344CB8AC3E}">
        <p14:creationId xmlns:p14="http://schemas.microsoft.com/office/powerpoint/2010/main" val="803316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0E2FE-ED9C-AC93-097B-E343CF145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F00AC-7BBE-A306-B65E-21BD3A747D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Data Science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759ED3-4D9C-A9E8-F118-C1887BD12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Exemplo 1: investigar o lançamento de uma moeda (mecanismo)</a:t>
            </a:r>
          </a:p>
          <a:p>
            <a:pPr marL="594360" lvl="3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E se coletássemos mais dados?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Seu chefe sugere:</a:t>
            </a:r>
          </a:p>
          <a:p>
            <a:pPr marL="685800" lvl="3" indent="0">
              <a:spcBef>
                <a:spcPts val="1000"/>
              </a:spcBef>
              <a:buNone/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0" indent="0" algn="just">
              <a:lnSpc>
                <a:spcPct val="100000"/>
              </a:lnSpc>
              <a:spcAft>
                <a:spcPts val="1200"/>
              </a:spcAft>
              <a:buNone/>
            </a:pPr>
            <a:endParaRPr lang="pt-BR" sz="24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FA187AB-4A5D-AB3A-CF23-F43427157DD1}"/>
              </a:ext>
            </a:extLst>
          </p:cNvPr>
          <p:cNvSpPr txBox="1"/>
          <p:nvPr/>
        </p:nvSpPr>
        <p:spPr>
          <a:xfrm>
            <a:off x="838200" y="6169709"/>
            <a:ext cx="5524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noProof="0" dirty="0">
                <a:sym typeface="Wingdings" panose="05000000000000000000" pitchFamily="2" charset="2"/>
              </a:rPr>
              <a:t>Referência: Prof. Roger Peng/MSDS - UT Austin</a:t>
            </a:r>
          </a:p>
          <a:p>
            <a:endParaRPr lang="pt-BR" noProof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02E216E-2CF6-6BDD-C274-F8C72E7C4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6580" y="2391427"/>
            <a:ext cx="4229100" cy="3842685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937B5E4-6C2A-BA14-795C-D3408778CDEE}"/>
              </a:ext>
            </a:extLst>
          </p:cNvPr>
          <p:cNvSpPr txBox="1">
            <a:spLocks/>
          </p:cNvSpPr>
          <p:nvPr/>
        </p:nvSpPr>
        <p:spPr>
          <a:xfrm>
            <a:off x="1518285" y="3624587"/>
            <a:ext cx="5255895" cy="15546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02920" lvl="2" indent="0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sz="2400" noProof="0" dirty="0">
                <a:sym typeface="Wingdings" panose="05000000000000000000" pitchFamily="2" charset="2"/>
              </a:rPr>
              <a:t>“Vamos pesar a moeda”</a:t>
            </a:r>
          </a:p>
          <a:p>
            <a:pPr marL="502920" lvl="2" indent="0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sz="2400" noProof="0" dirty="0">
                <a:sym typeface="Wingdings" panose="05000000000000000000" pitchFamily="2" charset="2"/>
              </a:rPr>
              <a:t>“Dados são sempre importantes, isso deve ser útil!”</a:t>
            </a:r>
          </a:p>
          <a:p>
            <a:pPr marL="685800" lvl="3" indent="0">
              <a:spcBef>
                <a:spcPts val="1000"/>
              </a:spcBef>
              <a:buFont typeface="Arial" panose="020B0604020202020204" pitchFamily="34" charset="0"/>
              <a:buNone/>
            </a:pPr>
            <a:endParaRPr lang="pt-BR" sz="2400" noProof="0" dirty="0">
              <a:sym typeface="Wingdings" panose="05000000000000000000" pitchFamily="2" charset="2"/>
            </a:endParaRPr>
          </a:p>
          <a:p>
            <a:pPr marL="0" indent="0" algn="just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pt-BR" sz="2400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2515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1A7AE7-545E-ADE1-31AB-E06F48912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468B6E-DD26-C07B-4710-57857ADF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36DF40-C592-9A2E-EFF0-4C8401F47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Ferramenta Data Analytics: R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Linguagem de programação flexível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Ambiente iterativo/executar partes código/aprendizado incremental 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Software surgiu no contexto de estatística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Free software/ larga comunidade desenvolvedora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Comandos simples executar tarefas complexas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Permite a criação de bibliotecas/pacotes para compartilhamento</a:t>
            </a:r>
          </a:p>
        </p:txBody>
      </p:sp>
    </p:spTree>
    <p:extLst>
      <p:ext uri="{BB962C8B-B14F-4D97-AF65-F5344CB8AC3E}">
        <p14:creationId xmlns:p14="http://schemas.microsoft.com/office/powerpoint/2010/main" val="32933648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3C5E0-ABA6-3D7D-4B5A-491016AF1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1AAE88-4307-0874-D2D2-BE769559F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E223A0-F373-B19D-7C72-F3E664723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409" y="2370889"/>
            <a:ext cx="2395382" cy="314217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2915DA-1D59-9837-3B58-706551DFA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023" y="2370889"/>
            <a:ext cx="2178778" cy="320174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C3CFF29-1FDC-1E5B-8E95-223C7F35DAC9}"/>
              </a:ext>
            </a:extLst>
          </p:cNvPr>
          <p:cNvSpPr txBox="1"/>
          <p:nvPr/>
        </p:nvSpPr>
        <p:spPr>
          <a:xfrm>
            <a:off x="3343564" y="5572630"/>
            <a:ext cx="67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/>
              <a:t>1978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BA294D8-B528-9618-A94C-92D3E66C498D}"/>
              </a:ext>
            </a:extLst>
          </p:cNvPr>
          <p:cNvSpPr txBox="1"/>
          <p:nvPr/>
        </p:nvSpPr>
        <p:spPr>
          <a:xfrm>
            <a:off x="5789353" y="5572630"/>
            <a:ext cx="67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/>
              <a:t>1977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F45550E-A951-FAF3-25E5-947A8C8C9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805" y="2578607"/>
            <a:ext cx="3908739" cy="208466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8F58D0-1FBF-5397-1F2C-A9A54241A17A}"/>
              </a:ext>
            </a:extLst>
          </p:cNvPr>
          <p:cNvSpPr txBox="1"/>
          <p:nvPr/>
        </p:nvSpPr>
        <p:spPr>
          <a:xfrm>
            <a:off x="7648805" y="4402310"/>
            <a:ext cx="674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/>
              <a:t>1992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E7CA0EFB-0698-5AC7-9AAE-A54C669B1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1030712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Implementamos fórmulas/metodologia de livros clássicos</a:t>
            </a:r>
          </a:p>
        </p:txBody>
      </p:sp>
    </p:spTree>
    <p:extLst>
      <p:ext uri="{BB962C8B-B14F-4D97-AF65-F5344CB8AC3E}">
        <p14:creationId xmlns:p14="http://schemas.microsoft.com/office/powerpoint/2010/main" val="5308494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9E0D3-1821-64B7-8C6F-18BE402AB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9D2170-0B0E-C276-B343-43FC69C16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735C5E7-2E5C-AB38-A8B8-A044DBEF0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Ferramenta Data Analytics: R – Aplicativo p/ Amostragem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Desenvolvemos um aplicativo/pacote AuditSampling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latin typeface="Aptos (Corpo)"/>
              </a:rPr>
              <a:t>Disponível no GitHub (ainda em fase de desenvolvimento)</a:t>
            </a:r>
          </a:p>
        </p:txBody>
      </p:sp>
    </p:spTree>
    <p:extLst>
      <p:ext uri="{BB962C8B-B14F-4D97-AF65-F5344CB8AC3E}">
        <p14:creationId xmlns:p14="http://schemas.microsoft.com/office/powerpoint/2010/main" val="23269813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C6D81-0BED-DB26-617A-4513A43D5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8DF3F4-411D-AC79-76FE-BDDBA338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2C2627-B537-1A73-626A-A681F511A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Ferramenta Data Analytics: R – Aplicativo p/ Amostragem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F9001B0-50D4-A864-EC81-9581B6FD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712" y="2282952"/>
            <a:ext cx="2724150" cy="3810000"/>
          </a:xfrm>
          <a:prstGeom prst="rect">
            <a:avLst/>
          </a:prstGeom>
        </p:spPr>
      </p:pic>
      <p:pic>
        <p:nvPicPr>
          <p:cNvPr id="5" name="Imagem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1288593E-09EF-A336-DF21-848043F99C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000"/>
          <a:stretch/>
        </p:blipFill>
        <p:spPr>
          <a:xfrm>
            <a:off x="4114587" y="2282952"/>
            <a:ext cx="5724157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0575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A87C4-51A1-353B-B7A0-493149B113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12A864-1F01-14A1-BA53-C91C83D4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37A93B-1B30-FEA6-6CAD-A2C282387C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Ferramenta Data Analytics: R – Aplicativo p/ Amostragem</a:t>
            </a:r>
          </a:p>
        </p:txBody>
      </p:sp>
      <p:pic>
        <p:nvPicPr>
          <p:cNvPr id="6" name="Imagem 5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1A12C0D6-6AC6-D2DB-9A8F-1DF853A670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6522"/>
          <a:stretch/>
        </p:blipFill>
        <p:spPr>
          <a:xfrm>
            <a:off x="1210043" y="2246331"/>
            <a:ext cx="5949118" cy="265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5038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1FE23-EE75-AA3A-2493-362366FB2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407E31-2454-0B1E-EF59-89A9D6782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2A8034-2B5C-4531-8ECF-E6B780C1D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439" y="2041953"/>
            <a:ext cx="9151239" cy="3877644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F0C2AAC-F7F0-A596-6847-A8BFA443EE64}"/>
              </a:ext>
            </a:extLst>
          </p:cNvPr>
          <p:cNvSpPr/>
          <p:nvPr/>
        </p:nvSpPr>
        <p:spPr>
          <a:xfrm>
            <a:off x="1335024" y="2145792"/>
            <a:ext cx="704087" cy="245364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5836EE3-E53B-EA85-DB11-300E3E58A4B6}"/>
              </a:ext>
            </a:extLst>
          </p:cNvPr>
          <p:cNvSpPr/>
          <p:nvPr/>
        </p:nvSpPr>
        <p:spPr>
          <a:xfrm>
            <a:off x="7046976" y="4571908"/>
            <a:ext cx="1173480" cy="22658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500F4871-774F-0A4E-650A-67DB02080C38}"/>
              </a:ext>
            </a:extLst>
          </p:cNvPr>
          <p:cNvSpPr/>
          <p:nvPr/>
        </p:nvSpPr>
        <p:spPr>
          <a:xfrm>
            <a:off x="1452371" y="4802316"/>
            <a:ext cx="586740" cy="301751"/>
          </a:xfrm>
          <a:prstGeom prst="round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81731FEA-C5D0-5ED4-597C-E9B6A1A3B4E4}"/>
              </a:ext>
            </a:extLst>
          </p:cNvPr>
          <p:cNvSpPr/>
          <p:nvPr/>
        </p:nvSpPr>
        <p:spPr>
          <a:xfrm>
            <a:off x="7046976" y="4873659"/>
            <a:ext cx="1173480" cy="226583"/>
          </a:xfrm>
          <a:prstGeom prst="round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6997037C-ED0E-DB47-8BF3-CF6F6123B5B3}"/>
              </a:ext>
            </a:extLst>
          </p:cNvPr>
          <p:cNvSpPr/>
          <p:nvPr/>
        </p:nvSpPr>
        <p:spPr>
          <a:xfrm>
            <a:off x="8765310" y="4811784"/>
            <a:ext cx="332508" cy="283140"/>
          </a:xfrm>
          <a:prstGeom prst="roundRect">
            <a:avLst/>
          </a:prstGeom>
          <a:noFill/>
          <a:ln w="254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F139E239-2677-11E5-2B8A-03F89D34F7C5}"/>
              </a:ext>
            </a:extLst>
          </p:cNvPr>
          <p:cNvSpPr/>
          <p:nvPr/>
        </p:nvSpPr>
        <p:spPr>
          <a:xfrm>
            <a:off x="8765310" y="5115058"/>
            <a:ext cx="332508" cy="301751"/>
          </a:xfrm>
          <a:prstGeom prst="round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37C9E641-B78B-BD66-AEF0-55C1C795E994}"/>
              </a:ext>
            </a:extLst>
          </p:cNvPr>
          <p:cNvSpPr/>
          <p:nvPr/>
        </p:nvSpPr>
        <p:spPr>
          <a:xfrm>
            <a:off x="7046975" y="5115058"/>
            <a:ext cx="1173479" cy="301751"/>
          </a:xfrm>
          <a:prstGeom prst="round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8AE89D73-BDDE-4FF2-9C19-E5ED6D116AD4}"/>
              </a:ext>
            </a:extLst>
          </p:cNvPr>
          <p:cNvSpPr/>
          <p:nvPr/>
        </p:nvSpPr>
        <p:spPr>
          <a:xfrm>
            <a:off x="1452372" y="5110746"/>
            <a:ext cx="586740" cy="301751"/>
          </a:xfrm>
          <a:prstGeom prst="round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C57A6D4-71CD-EA62-669B-F42B6F9B5E01}"/>
              </a:ext>
            </a:extLst>
          </p:cNvPr>
          <p:cNvSpPr/>
          <p:nvPr/>
        </p:nvSpPr>
        <p:spPr>
          <a:xfrm>
            <a:off x="8765310" y="4577635"/>
            <a:ext cx="332508" cy="226583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1C5B5DC-6734-7EB5-86B4-ACF5F9BC20B0}"/>
              </a:ext>
            </a:extLst>
          </p:cNvPr>
          <p:cNvSpPr/>
          <p:nvPr/>
        </p:nvSpPr>
        <p:spPr>
          <a:xfrm>
            <a:off x="3278353" y="5503672"/>
            <a:ext cx="1275174" cy="406781"/>
          </a:xfrm>
          <a:prstGeom prst="round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898A5F71-BF9A-1E1B-F105-B660E952A39F}"/>
              </a:ext>
            </a:extLst>
          </p:cNvPr>
          <p:cNvCxnSpPr>
            <a:cxnSpLocks/>
          </p:cNvCxnSpPr>
          <p:nvPr/>
        </p:nvCxnSpPr>
        <p:spPr>
          <a:xfrm>
            <a:off x="9161826" y="5358721"/>
            <a:ext cx="256494" cy="156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87A0CD-74D9-8D9D-034D-BFF573C216FA}"/>
              </a:ext>
            </a:extLst>
          </p:cNvPr>
          <p:cNvSpPr/>
          <p:nvPr/>
        </p:nvSpPr>
        <p:spPr>
          <a:xfrm>
            <a:off x="9569491" y="5457008"/>
            <a:ext cx="332508" cy="301751"/>
          </a:xfrm>
          <a:prstGeom prst="roundRect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7C699AB-CBE5-B924-1001-B2B214BEC8BE}"/>
              </a:ext>
            </a:extLst>
          </p:cNvPr>
          <p:cNvSpPr txBox="1"/>
          <p:nvPr/>
        </p:nvSpPr>
        <p:spPr>
          <a:xfrm>
            <a:off x="9575311" y="5460730"/>
            <a:ext cx="438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noProof="0" dirty="0"/>
              <a:t>94</a:t>
            </a:r>
            <a:endParaRPr lang="pt-BR" noProof="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52ACAAE2-E28C-34B5-3AC2-F9A1B0B87D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Ferramenta Data Analytics: R – Aplicativo p/ Amostragem</a:t>
            </a:r>
          </a:p>
        </p:txBody>
      </p:sp>
    </p:spTree>
    <p:extLst>
      <p:ext uri="{BB962C8B-B14F-4D97-AF65-F5344CB8AC3E}">
        <p14:creationId xmlns:p14="http://schemas.microsoft.com/office/powerpoint/2010/main" val="58288008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A75D6-083B-6300-F4EB-F8DCD66A4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F9048-0E6C-CDCF-C0F8-DD7034772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D9C4B0-47BC-62CB-DF27-28674B9DF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Ferramenta Data Analytics: R - Georreferenciamento</a:t>
            </a:r>
            <a:endParaRPr lang="pt-BR" sz="3200" noProof="0" dirty="0"/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Base de dados georreferenciada do GeoPortal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Biblioteca Simple Features (“sf”)  georreferenciamento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Match do polígono nas coordenadas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Identificar a Região Administrativa correspondente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Verificar a área do projeto e a área do polígono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Acrescentamos colunas de informação às colunas do SisGepat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354041-45A9-F612-7921-8DE165BD7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3304" y="2290157"/>
            <a:ext cx="1316326" cy="139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0841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60D0A-15A7-9A85-4AB1-DB39FE2ED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BBF24-6A10-FB0E-37EC-9AFFCB97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0C732B2-A280-E212-99AB-E9DEFD217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288" y="4164119"/>
            <a:ext cx="1316326" cy="13944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44C07EE-7335-FFFD-AA68-944EFF301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588" y="2459144"/>
            <a:ext cx="4019550" cy="3409950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679C146D-8163-9B90-9A56-0796810CC47B}"/>
              </a:ext>
            </a:extLst>
          </p:cNvPr>
          <p:cNvSpPr txBox="1">
            <a:spLocks/>
          </p:cNvSpPr>
          <p:nvPr/>
        </p:nvSpPr>
        <p:spPr>
          <a:xfrm>
            <a:off x="1393698" y="2483276"/>
            <a:ext cx="3284220" cy="298873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noProof="0" dirty="0"/>
              <a:t>Pacote SF tem comandos para facilmente converter os pontos geométricos de um sistema para outro (basta informar o EPSG code)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AAE0004E-D5C2-5B79-09C3-F9973FDB1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Ferramenta Data Analytics: R - Georreferenciamento</a:t>
            </a:r>
            <a:endParaRPr lang="pt-BR" sz="3200" noProof="0" dirty="0"/>
          </a:p>
        </p:txBody>
      </p:sp>
    </p:spTree>
    <p:extLst>
      <p:ext uri="{BB962C8B-B14F-4D97-AF65-F5344CB8AC3E}">
        <p14:creationId xmlns:p14="http://schemas.microsoft.com/office/powerpoint/2010/main" val="415331873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0B5FA-B4D0-6063-346E-1E9A2E9D5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4A7B6-B3FD-2328-168D-C02E8F8BF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B91F2E2C-3D45-BABA-7D66-5B3F4004A9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Desafio</a:t>
            </a:r>
          </a:p>
          <a:p>
            <a:pPr marL="594360" lvl="3" algn="just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Visualização dos terrenos</a:t>
            </a:r>
          </a:p>
          <a:p>
            <a:pPr marL="1051560" lvl="4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 última imagem de satélite do GeoPortal é de 2021</a:t>
            </a:r>
          </a:p>
          <a:p>
            <a:pPr marL="228600" lvl="1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Solução</a:t>
            </a:r>
            <a:endParaRPr lang="pt-BR" sz="2400" noProof="0" dirty="0">
              <a:sym typeface="Wingdings" panose="05000000000000000000" pitchFamily="2" charset="2"/>
            </a:endParaRPr>
          </a:p>
          <a:p>
            <a:pPr marL="868680" lvl="3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utilizamos os pontos dos polígonos e projetamos em API Google</a:t>
            </a:r>
          </a:p>
          <a:p>
            <a:pPr marL="868680" lvl="3">
              <a:spcBef>
                <a:spcPts val="1000"/>
              </a:spcBef>
            </a:pPr>
            <a:r>
              <a:rPr lang="pt-BR" sz="2400" noProof="0" dirty="0">
                <a:sym typeface="Wingdings" panose="05000000000000000000" pitchFamily="2" charset="2"/>
              </a:rPr>
              <a:t>imagem atualizada de 2024/2025</a:t>
            </a:r>
          </a:p>
          <a:p>
            <a:pPr marL="365760" lvl="3" indent="0" algn="just">
              <a:spcBef>
                <a:spcPts val="1000"/>
              </a:spcBef>
              <a:buNone/>
            </a:pPr>
            <a:endParaRPr lang="pt-BR" sz="2800" noProof="0" dirty="0">
              <a:latin typeface="Aptos (Corpo)"/>
              <a:sym typeface="Wingdings" panose="05000000000000000000" pitchFamily="2" charset="2"/>
            </a:endParaRPr>
          </a:p>
          <a:p>
            <a:pPr marL="1051560" lvl="4">
              <a:spcBef>
                <a:spcPts val="1000"/>
              </a:spcBef>
            </a:pPr>
            <a:endParaRPr lang="pt-BR" sz="2400" noProof="0" dirty="0"/>
          </a:p>
        </p:txBody>
      </p:sp>
    </p:spTree>
    <p:extLst>
      <p:ext uri="{BB962C8B-B14F-4D97-AF65-F5344CB8AC3E}">
        <p14:creationId xmlns:p14="http://schemas.microsoft.com/office/powerpoint/2010/main" val="25212691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3F337-4CF3-D8A3-3A9A-F466A34BE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D55D64-AA8F-48DE-A0A2-32F23E06E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pt-BR" noProof="0" dirty="0"/>
            </a:br>
            <a:r>
              <a:rPr lang="pt-BR" noProof="0" dirty="0"/>
              <a:t>Estudo de Caso - Data Analytics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13" name="Espaço Reservado para Conteúdo 2">
            <a:extLst>
              <a:ext uri="{FF2B5EF4-FFF2-40B4-BE49-F238E27FC236}">
                <a16:creationId xmlns:a16="http://schemas.microsoft.com/office/drawing/2014/main" id="{0AC0E237-2A44-94D6-7638-E6800B3B7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491038"/>
          </a:xfrm>
        </p:spPr>
        <p:txBody>
          <a:bodyPr>
            <a:normAutofit/>
          </a:bodyPr>
          <a:lstStyle/>
          <a:p>
            <a:pPr marL="228600" lvl="1">
              <a:spcBef>
                <a:spcPts val="1000"/>
              </a:spcBef>
            </a:pPr>
            <a:r>
              <a:rPr lang="pt-BR" sz="3200" noProof="0" dirty="0">
                <a:sym typeface="Wingdings" panose="05000000000000000000" pitchFamily="2" charset="2"/>
              </a:rPr>
              <a:t>Resultados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Identificamos 91 polígonos do total de 94 da amostra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Solicitamos validação junto a Secretaria de Desenv. Urbano e  Habitação (SEDUH)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sym typeface="Wingdings" panose="05000000000000000000" pitchFamily="2" charset="2"/>
              </a:rPr>
              <a:t>Possível agregar informação útil (visualização) como em nível de atributos (área, endereço, região com maior fidedignidade)</a:t>
            </a:r>
          </a:p>
          <a:p>
            <a:pPr marL="685800" lvl="2">
              <a:spcBef>
                <a:spcPts val="1000"/>
              </a:spcBef>
            </a:pPr>
            <a:r>
              <a:rPr lang="pt-BR" sz="2800" noProof="0" dirty="0">
                <a:latin typeface="Aptos (Corpo)"/>
                <a:sym typeface="Wingdings" panose="05000000000000000000" pitchFamily="2" charset="2"/>
              </a:rPr>
              <a:t>Evidências auxiliaram no processo de decisão (se as contas refletiam ou não seu respectivo valor econômico) e ainda na estimativa da distorção</a:t>
            </a:r>
          </a:p>
          <a:p>
            <a:pPr marL="1051560" lvl="4">
              <a:spcBef>
                <a:spcPts val="1000"/>
              </a:spcBef>
            </a:pPr>
            <a:endParaRPr lang="pt-BR" sz="2400" noProof="0" dirty="0"/>
          </a:p>
        </p:txBody>
      </p:sp>
    </p:spTree>
    <p:extLst>
      <p:ext uri="{BB962C8B-B14F-4D97-AF65-F5344CB8AC3E}">
        <p14:creationId xmlns:p14="http://schemas.microsoft.com/office/powerpoint/2010/main" val="3712915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4945</Words>
  <Application>Microsoft Office PowerPoint</Application>
  <PresentationFormat>Widescreen</PresentationFormat>
  <Paragraphs>662</Paragraphs>
  <Slides>114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114</vt:i4>
      </vt:variant>
    </vt:vector>
  </HeadingPairs>
  <TitlesOfParts>
    <vt:vector size="124" baseType="lpstr">
      <vt:lpstr>Aptos</vt:lpstr>
      <vt:lpstr>Aptos (Corpo)</vt:lpstr>
      <vt:lpstr>Aptos Display</vt:lpstr>
      <vt:lpstr>Arial</vt:lpstr>
      <vt:lpstr>Calibri</vt:lpstr>
      <vt:lpstr>Caslon-Roman</vt:lpstr>
      <vt:lpstr>Poppins Medium</vt:lpstr>
      <vt:lpstr>Poppins SemiBold</vt:lpstr>
      <vt:lpstr>Wingdings</vt:lpstr>
      <vt:lpstr>Tema do Office</vt:lpstr>
      <vt:lpstr>Apresentação do PowerPoint</vt:lpstr>
      <vt:lpstr> Reflexão </vt:lpstr>
      <vt:lpstr> Data Science </vt:lpstr>
      <vt:lpstr> Data Science </vt:lpstr>
      <vt:lpstr> Data Science </vt:lpstr>
      <vt:lpstr> Data Science </vt:lpstr>
      <vt:lpstr> Data Science </vt:lpstr>
      <vt:lpstr> Data Science </vt:lpstr>
      <vt:lpstr> Data Science </vt:lpstr>
      <vt:lpstr> Data Science </vt:lpstr>
      <vt:lpstr> Data Science </vt:lpstr>
      <vt:lpstr> Data Science </vt:lpstr>
      <vt:lpstr> Data Science </vt:lpstr>
      <vt:lpstr> Data Science </vt:lpstr>
      <vt:lpstr> Data Science </vt:lpstr>
      <vt:lpstr> Data Science </vt:lpstr>
      <vt:lpstr> Data Science </vt:lpstr>
      <vt:lpstr> Data Science </vt:lpstr>
      <vt:lpstr> Data Science </vt:lpstr>
      <vt:lpstr> Data Science </vt:lpstr>
      <vt:lpstr> Data Science </vt:lpstr>
      <vt:lpstr> Data Science </vt:lpstr>
      <vt:lpstr> Data Analytics </vt:lpstr>
      <vt:lpstr> Data Analytics </vt:lpstr>
      <vt:lpstr> Data Analytics </vt:lpstr>
      <vt:lpstr> Fiscalizações no âmbito do Tribunal de Contas do DF </vt:lpstr>
      <vt:lpstr> Gestão e Recursos </vt:lpstr>
      <vt:lpstr>Exemplos de fiscalizações - Dados</vt:lpstr>
      <vt:lpstr>Exemplos de fiscalizações – Dados/sustentabilidade</vt:lpstr>
      <vt:lpstr>Exemplos de fiscalizações - Dados</vt:lpstr>
      <vt:lpstr>Auditoria Financeira</vt:lpstr>
      <vt:lpstr> Estudo de Caso - Introdução </vt:lpstr>
      <vt:lpstr> Estudo de Caso - Introdução </vt:lpstr>
      <vt:lpstr> Estudo de Caso - Introdução </vt:lpstr>
      <vt:lpstr> Estudo de Caso - Introdução </vt:lpstr>
      <vt:lpstr> Estudo de Caso - Introdução </vt:lpstr>
      <vt:lpstr> Estudo de Caso - Introdução </vt:lpstr>
      <vt:lpstr> Estudo de Caso - Introdução </vt:lpstr>
      <vt:lpstr> Estudo de Caso - Introdução </vt:lpstr>
      <vt:lpstr> Estudo de Caso - Introdução </vt:lpstr>
      <vt:lpstr> Estudo de Caso - Introdução </vt:lpstr>
      <vt:lpstr> Estudo de Caso - Conhecendo o objeto </vt:lpstr>
      <vt:lpstr> Estudo de Caso - Conhecendo o objeto </vt:lpstr>
      <vt:lpstr> Estudo de Caso - Coleta de Dados </vt:lpstr>
      <vt:lpstr> Estudo de Caso - Coleta de Dados </vt:lpstr>
      <vt:lpstr> Data Analytics </vt:lpstr>
      <vt:lpstr> Georreferenciamento </vt:lpstr>
      <vt:lpstr> Georreferenciamento </vt:lpstr>
      <vt:lpstr> Georreferenciamento </vt:lpstr>
      <vt:lpstr> Georreferenciamento </vt:lpstr>
      <vt:lpstr> Georreferenciamento </vt:lpstr>
      <vt:lpstr> Georreferenciamento </vt:lpstr>
      <vt:lpstr> Georreferenciamento </vt:lpstr>
      <vt:lpstr> Georreferenciamento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Normas Contábeis </vt:lpstr>
      <vt:lpstr> Estudo de Caso - Normas Contábeis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Normas Contábeis </vt:lpstr>
      <vt:lpstr> Estudo de Caso - Normas Contábeis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Data Analytics </vt:lpstr>
      <vt:lpstr> Estudo de Caso - Resultados </vt:lpstr>
      <vt:lpstr> Estudo de Caso - Resultados </vt:lpstr>
      <vt:lpstr> Estudo de Caso - Resultados </vt:lpstr>
      <vt:lpstr> Estudo de Caso - Resultados </vt:lpstr>
      <vt:lpstr> Estudo de Caso - Resultados </vt:lpstr>
      <vt:lpstr> Estudo de Caso - Sustentabilidade </vt:lpstr>
      <vt:lpstr> Estudo de Caso - Sustentabilidade </vt:lpstr>
      <vt:lpstr> Estudo de Caso - Sustentabilidade </vt:lpstr>
      <vt:lpstr> Estudo de Caso - Sustentabilidade </vt:lpstr>
      <vt:lpstr> Estudo de Caso - Reflexões </vt:lpstr>
      <vt:lpstr> Reflexões </vt:lpstr>
      <vt:lpstr> Reflexões </vt:lpstr>
      <vt:lpstr> Reflexões </vt:lpstr>
      <vt:lpstr> Contato 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Luciano Nurnberg Peres</dc:creator>
  <cp:lastModifiedBy>Marcelo Magalhes Silva De Sousa</cp:lastModifiedBy>
  <cp:revision>27</cp:revision>
  <dcterms:created xsi:type="dcterms:W3CDTF">2025-01-24T14:24:38Z</dcterms:created>
  <dcterms:modified xsi:type="dcterms:W3CDTF">2025-02-20T13:08:17Z</dcterms:modified>
</cp:coreProperties>
</file>